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59" r:id="rId3"/>
    <p:sldId id="260" r:id="rId4"/>
    <p:sldId id="262" r:id="rId5"/>
    <p:sldId id="263" r:id="rId6"/>
    <p:sldId id="261" r:id="rId7"/>
    <p:sldId id="268" r:id="rId8"/>
    <p:sldId id="264" r:id="rId9"/>
    <p:sldId id="265" r:id="rId10"/>
    <p:sldId id="270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/>
    <p:restoredTop sz="94807"/>
  </p:normalViewPr>
  <p:slideViewPr>
    <p:cSldViewPr snapToGrid="0" snapToObjects="1">
      <p:cViewPr varScale="1">
        <p:scale>
          <a:sx n="124" d="100"/>
          <a:sy n="124" d="100"/>
        </p:scale>
        <p:origin x="5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9F24F-EA45-524D-80AB-9FD55F81817E}" type="datetimeFigureOut">
              <a:rPr lang="de-DE" smtClean="0"/>
              <a:t>18.11.18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91EE3-1B9E-204C-B758-21CA72E378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978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DC25E-EF0E-BE46-B483-6434CE38CC01}" type="datetimeFigureOut">
              <a:rPr lang="de-DE" smtClean="0"/>
              <a:t>18.11.18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42BAB-5697-BE4B-85FE-817523F510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753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SuS</a:t>
            </a:r>
            <a:r>
              <a:rPr lang="de-DE" dirty="0"/>
              <a:t> = Schülerinnen</a:t>
            </a:r>
            <a:r>
              <a:rPr lang="de-DE" baseline="0" dirty="0"/>
              <a:t> und Schüler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42BAB-5697-BE4B-85FE-817523F5108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012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25" y="700088"/>
            <a:ext cx="7712360" cy="1485900"/>
          </a:xfrm>
        </p:spPr>
        <p:txBody>
          <a:bodyPr/>
          <a:lstStyle/>
          <a:p>
            <a:r>
              <a:rPr lang="de-DE" dirty="0"/>
              <a:t>Pädagogisches Modell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99319BC-5499-144C-8266-AA038726E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hape 77">
            <a:extLst>
              <a:ext uri="{FF2B5EF4-FFF2-40B4-BE49-F238E27FC236}">
                <a16:creationId xmlns:a16="http://schemas.microsoft.com/office/drawing/2014/main" id="{C996D434-959D-0E44-8975-31191144127A}"/>
              </a:ext>
            </a:extLst>
          </p:cNvPr>
          <p:cNvSpPr/>
          <p:nvPr/>
        </p:nvSpPr>
        <p:spPr>
          <a:xfrm>
            <a:off x="1344309" y="2690202"/>
            <a:ext cx="2556151" cy="1704647"/>
          </a:xfrm>
          <a:prstGeom prst="homePlate">
            <a:avLst>
              <a:gd name="adj" fmla="val 50000"/>
            </a:avLst>
          </a:prstGeom>
          <a:solidFill>
            <a:srgbClr val="EF8D4B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75" tIns="121875" rIns="121875" bIns="121875" anchor="ctr" anchorCtr="0">
            <a:noAutofit/>
          </a:bodyPr>
          <a:lstStyle/>
          <a:p>
            <a:pPr algn="ctr" defTabSz="457189">
              <a:buClr>
                <a:srgbClr val="000000"/>
              </a:buClr>
            </a:pPr>
            <a:endParaRPr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7" name="Shape 78">
            <a:extLst>
              <a:ext uri="{FF2B5EF4-FFF2-40B4-BE49-F238E27FC236}">
                <a16:creationId xmlns:a16="http://schemas.microsoft.com/office/drawing/2014/main" id="{E77952E5-DE25-EA4D-B2A2-B25125FE8DE7}"/>
              </a:ext>
            </a:extLst>
          </p:cNvPr>
          <p:cNvSpPr txBox="1"/>
          <p:nvPr/>
        </p:nvSpPr>
        <p:spPr>
          <a:xfrm>
            <a:off x="1413133" y="3066978"/>
            <a:ext cx="2129472" cy="809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457189"/>
            <a:r>
              <a:rPr lang="de-CH" dirty="0">
                <a:solidFill>
                  <a:srgbClr val="FFFFFF"/>
                </a:solidFill>
                <a:latin typeface="News Gothic MT"/>
                <a:ea typeface="Roboto"/>
                <a:cs typeface="Roboto"/>
                <a:sym typeface="Roboto"/>
              </a:rPr>
              <a:t>Unterstützung </a:t>
            </a:r>
            <a:br>
              <a:rPr lang="de-CH" dirty="0">
                <a:solidFill>
                  <a:srgbClr val="FFFFFF"/>
                </a:solidFill>
                <a:latin typeface="News Gothic MT"/>
                <a:ea typeface="Roboto"/>
                <a:cs typeface="Roboto"/>
                <a:sym typeface="Roboto"/>
              </a:rPr>
            </a:br>
            <a:r>
              <a:rPr lang="de-CH" dirty="0">
                <a:solidFill>
                  <a:srgbClr val="FFFFFF"/>
                </a:solidFill>
                <a:latin typeface="News Gothic MT"/>
                <a:ea typeface="Roboto"/>
                <a:cs typeface="Roboto"/>
                <a:sym typeface="Roboto"/>
              </a:rPr>
              <a:t>der Lehrperson und Umgebung</a:t>
            </a:r>
            <a:endParaRPr lang="en" dirty="0">
              <a:solidFill>
                <a:srgbClr val="FFFFFF"/>
              </a:solidFill>
              <a:latin typeface="News Gothic MT"/>
              <a:ea typeface="Roboto"/>
              <a:cs typeface="Roboto"/>
              <a:sym typeface="Roboto"/>
            </a:endParaRPr>
          </a:p>
        </p:txBody>
      </p:sp>
      <p:sp>
        <p:nvSpPr>
          <p:cNvPr id="8" name="Shape 79">
            <a:extLst>
              <a:ext uri="{FF2B5EF4-FFF2-40B4-BE49-F238E27FC236}">
                <a16:creationId xmlns:a16="http://schemas.microsoft.com/office/drawing/2014/main" id="{233572BD-DC98-2D4B-8F53-4B5D58EB4632}"/>
              </a:ext>
            </a:extLst>
          </p:cNvPr>
          <p:cNvSpPr/>
          <p:nvPr/>
        </p:nvSpPr>
        <p:spPr>
          <a:xfrm>
            <a:off x="2615245" y="2690150"/>
            <a:ext cx="2914225" cy="1704647"/>
          </a:xfrm>
          <a:prstGeom prst="chevron">
            <a:avLst>
              <a:gd name="adj" fmla="val 50000"/>
            </a:avLst>
          </a:prstGeom>
          <a:solidFill>
            <a:srgbClr val="4285F4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75" tIns="121875" rIns="121875" bIns="121875" anchor="ctr" anchorCtr="0">
            <a:noAutofit/>
          </a:bodyPr>
          <a:lstStyle/>
          <a:p>
            <a:pPr algn="ctr" defTabSz="457189">
              <a:buClr>
                <a:srgbClr val="000000"/>
              </a:buClr>
            </a:pPr>
            <a:endParaRPr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9" name="Shape 80">
            <a:extLst>
              <a:ext uri="{FF2B5EF4-FFF2-40B4-BE49-F238E27FC236}">
                <a16:creationId xmlns:a16="http://schemas.microsoft.com/office/drawing/2014/main" id="{4CD47878-621E-7340-8279-8049DF589E08}"/>
              </a:ext>
            </a:extLst>
          </p:cNvPr>
          <p:cNvSpPr txBox="1"/>
          <p:nvPr/>
        </p:nvSpPr>
        <p:spPr>
          <a:xfrm>
            <a:off x="3365889" y="3153367"/>
            <a:ext cx="1965122" cy="809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457189"/>
            <a:r>
              <a:rPr lang="de-CH" dirty="0">
                <a:solidFill>
                  <a:srgbClr val="FFFFFF"/>
                </a:solidFill>
                <a:latin typeface="News Gothic MT"/>
                <a:ea typeface="Roboto"/>
                <a:cs typeface="Roboto"/>
                <a:sym typeface="Roboto"/>
              </a:rPr>
              <a:t>Erhaltenes Wissen</a:t>
            </a:r>
            <a:endParaRPr lang="en" dirty="0">
              <a:solidFill>
                <a:srgbClr val="FFFFFF"/>
              </a:solidFill>
              <a:latin typeface="News Gothic MT"/>
              <a:ea typeface="Roboto"/>
              <a:cs typeface="Roboto"/>
              <a:sym typeface="Roboto"/>
            </a:endParaRPr>
          </a:p>
        </p:txBody>
      </p:sp>
      <p:sp>
        <p:nvSpPr>
          <p:cNvPr id="10" name="Shape 85">
            <a:extLst>
              <a:ext uri="{FF2B5EF4-FFF2-40B4-BE49-F238E27FC236}">
                <a16:creationId xmlns:a16="http://schemas.microsoft.com/office/drawing/2014/main" id="{ADD96B1C-6B40-764F-A7CD-A713D74F9961}"/>
              </a:ext>
            </a:extLst>
          </p:cNvPr>
          <p:cNvSpPr/>
          <p:nvPr/>
        </p:nvSpPr>
        <p:spPr>
          <a:xfrm>
            <a:off x="4129675" y="2690149"/>
            <a:ext cx="2661835" cy="1704647"/>
          </a:xfrm>
          <a:prstGeom prst="chevron">
            <a:avLst>
              <a:gd name="adj" fmla="val 50000"/>
            </a:avLst>
          </a:prstGeom>
          <a:solidFill>
            <a:srgbClr val="4285F4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75" tIns="121875" rIns="121875" bIns="121875" anchor="ctr" anchorCtr="0">
            <a:noAutofit/>
          </a:bodyPr>
          <a:lstStyle/>
          <a:p>
            <a:pPr algn="ctr" defTabSz="457189">
              <a:buClr>
                <a:srgbClr val="000000"/>
              </a:buClr>
            </a:pPr>
            <a:endParaRPr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1" name="Shape 86">
            <a:extLst>
              <a:ext uri="{FF2B5EF4-FFF2-40B4-BE49-F238E27FC236}">
                <a16:creationId xmlns:a16="http://schemas.microsoft.com/office/drawing/2014/main" id="{DD0C3AD3-B0BC-F449-B69F-D6730E370B49}"/>
              </a:ext>
            </a:extLst>
          </p:cNvPr>
          <p:cNvSpPr txBox="1"/>
          <p:nvPr/>
        </p:nvSpPr>
        <p:spPr>
          <a:xfrm>
            <a:off x="5041940" y="3087369"/>
            <a:ext cx="1710234" cy="10216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457189"/>
            <a:r>
              <a:rPr lang="de-CH" dirty="0">
                <a:solidFill>
                  <a:srgbClr val="FFFFFF"/>
                </a:solidFill>
                <a:latin typeface="News Gothic MT"/>
                <a:ea typeface="Roboto"/>
                <a:cs typeface="Roboto"/>
                <a:sym typeface="Roboto"/>
              </a:rPr>
              <a:t>Wichtige Einsicht</a:t>
            </a:r>
            <a:endParaRPr lang="en" dirty="0">
              <a:solidFill>
                <a:srgbClr val="FFFFFF"/>
              </a:solidFill>
              <a:latin typeface="News Gothic MT"/>
              <a:ea typeface="Roboto"/>
              <a:cs typeface="Roboto"/>
              <a:sym typeface="Roboto"/>
            </a:endParaRPr>
          </a:p>
        </p:txBody>
      </p:sp>
      <p:sp>
        <p:nvSpPr>
          <p:cNvPr id="12" name="Shape 91">
            <a:extLst>
              <a:ext uri="{FF2B5EF4-FFF2-40B4-BE49-F238E27FC236}">
                <a16:creationId xmlns:a16="http://schemas.microsoft.com/office/drawing/2014/main" id="{7B996D25-FC0C-1D43-B0DA-609B4FEF497F}"/>
              </a:ext>
            </a:extLst>
          </p:cNvPr>
          <p:cNvSpPr/>
          <p:nvPr/>
        </p:nvSpPr>
        <p:spPr>
          <a:xfrm>
            <a:off x="5580753" y="2690152"/>
            <a:ext cx="2943263" cy="1704647"/>
          </a:xfrm>
          <a:prstGeom prst="chevron">
            <a:avLst>
              <a:gd name="adj" fmla="val 50000"/>
            </a:avLst>
          </a:prstGeom>
          <a:solidFill>
            <a:srgbClr val="4285F4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75" tIns="121875" rIns="121875" bIns="121875" anchor="ctr" anchorCtr="0">
            <a:noAutofit/>
          </a:bodyPr>
          <a:lstStyle/>
          <a:p>
            <a:pPr algn="ctr" defTabSz="457189">
              <a:buClr>
                <a:srgbClr val="000000"/>
              </a:buClr>
            </a:pPr>
            <a:endParaRPr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3" name="Shape 92">
            <a:extLst>
              <a:ext uri="{FF2B5EF4-FFF2-40B4-BE49-F238E27FC236}">
                <a16:creationId xmlns:a16="http://schemas.microsoft.com/office/drawing/2014/main" id="{88F807CC-7FAB-F446-9A6B-606596E55B65}"/>
              </a:ext>
            </a:extLst>
          </p:cNvPr>
          <p:cNvSpPr txBox="1"/>
          <p:nvPr/>
        </p:nvSpPr>
        <p:spPr>
          <a:xfrm>
            <a:off x="6351667" y="3008086"/>
            <a:ext cx="2015228" cy="10216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457189"/>
            <a:r>
              <a:rPr lang="de-CH" dirty="0">
                <a:solidFill>
                  <a:srgbClr val="FFFFFF"/>
                </a:solidFill>
                <a:latin typeface="News Gothic MT"/>
                <a:ea typeface="Roboto"/>
                <a:cs typeface="Roboto"/>
                <a:sym typeface="Roboto"/>
              </a:rPr>
              <a:t>Verkörpertes Verständnis</a:t>
            </a:r>
            <a:endParaRPr lang="en" dirty="0">
              <a:solidFill>
                <a:srgbClr val="FFFFFF"/>
              </a:solidFill>
              <a:latin typeface="News Gothic MT"/>
              <a:ea typeface="Roboto"/>
              <a:cs typeface="Roboto"/>
              <a:sym typeface="Roboto"/>
            </a:endParaRPr>
          </a:p>
        </p:txBody>
      </p:sp>
      <p:sp>
        <p:nvSpPr>
          <p:cNvPr id="14" name="Shape 98">
            <a:extLst>
              <a:ext uri="{FF2B5EF4-FFF2-40B4-BE49-F238E27FC236}">
                <a16:creationId xmlns:a16="http://schemas.microsoft.com/office/drawing/2014/main" id="{FF06DEB6-210E-9A48-A703-6CEC5A25BF1C}"/>
              </a:ext>
            </a:extLst>
          </p:cNvPr>
          <p:cNvSpPr/>
          <p:nvPr/>
        </p:nvSpPr>
        <p:spPr>
          <a:xfrm>
            <a:off x="7171032" y="2690152"/>
            <a:ext cx="2713854" cy="1704647"/>
          </a:xfrm>
          <a:prstGeom prst="chevron">
            <a:avLst>
              <a:gd name="adj" fmla="val 50000"/>
            </a:avLst>
          </a:prstGeom>
          <a:solidFill>
            <a:srgbClr val="EF8D4B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75" tIns="121875" rIns="121875" bIns="121875" anchor="ctr" anchorCtr="0">
            <a:noAutofit/>
          </a:bodyPr>
          <a:lstStyle/>
          <a:p>
            <a:pPr algn="ctr" defTabSz="457189">
              <a:buClr>
                <a:srgbClr val="000000"/>
              </a:buClr>
            </a:pPr>
            <a:endParaRPr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15" name="Shape 99">
            <a:extLst>
              <a:ext uri="{FF2B5EF4-FFF2-40B4-BE49-F238E27FC236}">
                <a16:creationId xmlns:a16="http://schemas.microsoft.com/office/drawing/2014/main" id="{CC7168BE-7BC8-C24A-9DA0-10182D4DFB93}"/>
              </a:ext>
            </a:extLst>
          </p:cNvPr>
          <p:cNvSpPr txBox="1"/>
          <p:nvPr/>
        </p:nvSpPr>
        <p:spPr>
          <a:xfrm>
            <a:off x="8002212" y="3017551"/>
            <a:ext cx="1847313" cy="809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defTabSz="457189"/>
            <a:r>
              <a:rPr lang="en" dirty="0">
                <a:solidFill>
                  <a:srgbClr val="FFFFFF"/>
                </a:solidFill>
                <a:latin typeface="News Gothic MT"/>
              </a:rPr>
              <a:t>Ethi</a:t>
            </a:r>
            <a:r>
              <a:rPr lang="de-CH" dirty="0" err="1">
                <a:solidFill>
                  <a:srgbClr val="FFFFFF"/>
                </a:solidFill>
                <a:latin typeface="News Gothic MT"/>
              </a:rPr>
              <a:t>sches</a:t>
            </a:r>
            <a:r>
              <a:rPr lang="de-CH" dirty="0">
                <a:solidFill>
                  <a:srgbClr val="FFFFFF"/>
                </a:solidFill>
                <a:latin typeface="News Gothic MT"/>
              </a:rPr>
              <a:t> </a:t>
            </a:r>
            <a:r>
              <a:rPr lang="en" dirty="0">
                <a:solidFill>
                  <a:srgbClr val="FFFFFF"/>
                </a:solidFill>
                <a:latin typeface="News Gothic MT"/>
              </a:rPr>
              <a:t> Engagement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7020788A-9D7E-D644-B0AC-1BD46B6BA6AC}"/>
              </a:ext>
            </a:extLst>
          </p:cNvPr>
          <p:cNvSpPr txBox="1"/>
          <p:nvPr/>
        </p:nvSpPr>
        <p:spPr>
          <a:xfrm>
            <a:off x="3063102" y="3949010"/>
            <a:ext cx="27936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2000" dirty="0">
                <a:solidFill>
                  <a:srgbClr val="FDFEC2"/>
                </a:solidFill>
                <a:latin typeface="News Gothic MT"/>
              </a:rPr>
              <a:t>1</a:t>
            </a:r>
          </a:p>
        </p:txBody>
      </p:sp>
      <p:sp>
        <p:nvSpPr>
          <p:cNvPr id="17" name="TextBox 48">
            <a:extLst>
              <a:ext uri="{FF2B5EF4-FFF2-40B4-BE49-F238E27FC236}">
                <a16:creationId xmlns:a16="http://schemas.microsoft.com/office/drawing/2014/main" id="{A682789F-D953-ED40-A260-8C426E239713}"/>
              </a:ext>
            </a:extLst>
          </p:cNvPr>
          <p:cNvSpPr txBox="1"/>
          <p:nvPr/>
        </p:nvSpPr>
        <p:spPr>
          <a:xfrm>
            <a:off x="4633698" y="3948706"/>
            <a:ext cx="27936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2000" dirty="0">
                <a:solidFill>
                  <a:srgbClr val="FDFEC2"/>
                </a:solidFill>
                <a:latin typeface="News Gothic MT"/>
              </a:rPr>
              <a:t>2</a:t>
            </a:r>
          </a:p>
        </p:txBody>
      </p:sp>
      <p:sp>
        <p:nvSpPr>
          <p:cNvPr id="18" name="TextBox 50">
            <a:extLst>
              <a:ext uri="{FF2B5EF4-FFF2-40B4-BE49-F238E27FC236}">
                <a16:creationId xmlns:a16="http://schemas.microsoft.com/office/drawing/2014/main" id="{82899D32-B2A1-0042-978D-F185A467E083}"/>
              </a:ext>
            </a:extLst>
          </p:cNvPr>
          <p:cNvSpPr txBox="1"/>
          <p:nvPr/>
        </p:nvSpPr>
        <p:spPr>
          <a:xfrm>
            <a:off x="6083250" y="3948706"/>
            <a:ext cx="27936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189"/>
            <a:r>
              <a:rPr lang="en-US" sz="2000" dirty="0">
                <a:solidFill>
                  <a:srgbClr val="FDFEC2"/>
                </a:solidFill>
                <a:latin typeface="News Gothic M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3233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2D526B-12DC-FD4B-9B5F-32873A550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291" y="770562"/>
            <a:ext cx="9519008" cy="518845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“</a:t>
            </a:r>
            <a:r>
              <a:rPr lang="en-US" sz="3600" dirty="0" err="1"/>
              <a:t>Ich</a:t>
            </a:r>
            <a:r>
              <a:rPr lang="en-US" sz="3600" dirty="0"/>
              <a:t> bin </a:t>
            </a:r>
            <a:r>
              <a:rPr lang="en-US" sz="3600" dirty="0" err="1"/>
              <a:t>zu</a:t>
            </a:r>
            <a:r>
              <a:rPr lang="en-US" sz="3600" dirty="0"/>
              <a:t> der </a:t>
            </a:r>
            <a:r>
              <a:rPr lang="en-US" sz="3600" dirty="0" err="1"/>
              <a:t>erschreckenden</a:t>
            </a:r>
            <a:r>
              <a:rPr lang="en-US" sz="3600" dirty="0"/>
              <a:t> </a:t>
            </a:r>
            <a:r>
              <a:rPr lang="en-US" sz="3600" dirty="0" err="1"/>
              <a:t>Schlussfolgerung</a:t>
            </a:r>
            <a:r>
              <a:rPr lang="en-US" sz="3600" dirty="0"/>
              <a:t> </a:t>
            </a:r>
            <a:r>
              <a:rPr lang="en-US" sz="3600" dirty="0" err="1"/>
              <a:t>gekommen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 err="1"/>
              <a:t>dass</a:t>
            </a:r>
            <a:r>
              <a:rPr lang="en-US" sz="3600" dirty="0"/>
              <a:t> </a:t>
            </a:r>
            <a:r>
              <a:rPr lang="en-US" sz="3600" dirty="0" err="1"/>
              <a:t>ich</a:t>
            </a:r>
            <a:r>
              <a:rPr lang="en-US" sz="3600" dirty="0"/>
              <a:t> das </a:t>
            </a:r>
            <a:r>
              <a:rPr lang="en-US" sz="3600" dirty="0" err="1"/>
              <a:t>entscheidende</a:t>
            </a:r>
            <a:r>
              <a:rPr lang="en-US" sz="3600" dirty="0"/>
              <a:t> Element </a:t>
            </a:r>
            <a:r>
              <a:rPr lang="en-US" sz="3600" dirty="0" err="1"/>
              <a:t>im</a:t>
            </a:r>
            <a:r>
              <a:rPr lang="en-US" sz="3600" dirty="0"/>
              <a:t> </a:t>
            </a:r>
            <a:r>
              <a:rPr lang="en-US" sz="3600" dirty="0" err="1"/>
              <a:t>Klassenzimmer</a:t>
            </a:r>
            <a:r>
              <a:rPr lang="en-US" sz="3600" dirty="0"/>
              <a:t> bin.</a:t>
            </a:r>
            <a:br>
              <a:rPr lang="de-CH" sz="3600" dirty="0"/>
            </a:b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meine</a:t>
            </a:r>
            <a:r>
              <a:rPr lang="en-US" sz="3600" dirty="0"/>
              <a:t> </a:t>
            </a:r>
            <a:r>
              <a:rPr lang="en-US" sz="3600" dirty="0" err="1"/>
              <a:t>persönliche</a:t>
            </a:r>
            <a:r>
              <a:rPr lang="en-US" sz="3600" dirty="0"/>
              <a:t> </a:t>
            </a:r>
            <a:r>
              <a:rPr lang="en-US" sz="3600" dirty="0" err="1"/>
              <a:t>Herangehensweise</a:t>
            </a:r>
            <a:r>
              <a:rPr lang="en-US" sz="3600" dirty="0"/>
              <a:t>, die das </a:t>
            </a:r>
            <a:r>
              <a:rPr lang="en-US" sz="3600" dirty="0" err="1"/>
              <a:t>Klima</a:t>
            </a:r>
            <a:r>
              <a:rPr lang="en-US" sz="3600" dirty="0"/>
              <a:t> </a:t>
            </a:r>
            <a:r>
              <a:rPr lang="en-US" sz="3600" dirty="0" err="1"/>
              <a:t>bestimmt</a:t>
            </a:r>
            <a:r>
              <a:rPr lang="en-US" sz="3600" dirty="0"/>
              <a:t>.</a:t>
            </a:r>
            <a:br>
              <a:rPr lang="de-CH" sz="3600" dirty="0"/>
            </a:b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meine</a:t>
            </a:r>
            <a:r>
              <a:rPr lang="en-US" sz="3600" dirty="0"/>
              <a:t> </a:t>
            </a:r>
            <a:r>
              <a:rPr lang="en-US" sz="3600" dirty="0" err="1"/>
              <a:t>tägliche</a:t>
            </a:r>
            <a:r>
              <a:rPr lang="en-US" sz="3600" dirty="0"/>
              <a:t> </a:t>
            </a:r>
            <a:r>
              <a:rPr lang="en-US" sz="3600" dirty="0" err="1"/>
              <a:t>Stimmung</a:t>
            </a:r>
            <a:r>
              <a:rPr lang="en-US" sz="3600" dirty="0"/>
              <a:t>, die das Wetter </a:t>
            </a:r>
            <a:r>
              <a:rPr lang="en-US" sz="3600" dirty="0" err="1"/>
              <a:t>kreiert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 err="1"/>
              <a:t>Als</a:t>
            </a:r>
            <a:r>
              <a:rPr lang="en-US" sz="3600" dirty="0"/>
              <a:t> </a:t>
            </a:r>
            <a:r>
              <a:rPr lang="en-US" sz="3600" dirty="0" err="1"/>
              <a:t>Lehrperson</a:t>
            </a:r>
            <a:r>
              <a:rPr lang="en-US" sz="3600" dirty="0"/>
              <a:t> </a:t>
            </a:r>
            <a:r>
              <a:rPr lang="en-US" sz="3600" dirty="0" err="1"/>
              <a:t>verfüge</a:t>
            </a:r>
            <a:r>
              <a:rPr lang="en-US" sz="3600" dirty="0"/>
              <a:t> </a:t>
            </a:r>
            <a:r>
              <a:rPr lang="en-US" sz="3600" dirty="0" err="1"/>
              <a:t>ich</a:t>
            </a:r>
            <a:r>
              <a:rPr lang="en-US" sz="3600" dirty="0"/>
              <a:t> </a:t>
            </a:r>
            <a:r>
              <a:rPr lang="en-US" sz="3600" dirty="0" err="1"/>
              <a:t>über</a:t>
            </a:r>
            <a:r>
              <a:rPr lang="en-US" sz="3600" dirty="0"/>
              <a:t> die </a:t>
            </a:r>
            <a:r>
              <a:rPr lang="en-US" sz="3600" dirty="0" err="1"/>
              <a:t>unglaubliche</a:t>
            </a:r>
            <a:r>
              <a:rPr lang="en-US" sz="3600" dirty="0"/>
              <a:t> </a:t>
            </a:r>
            <a:r>
              <a:rPr lang="en-US" sz="3600" dirty="0" err="1"/>
              <a:t>Macht</a:t>
            </a:r>
            <a:br>
              <a:rPr lang="de-CH" sz="3600" dirty="0"/>
            </a:br>
            <a:r>
              <a:rPr lang="en-US" sz="3600" dirty="0"/>
              <a:t>das </a:t>
            </a:r>
            <a:r>
              <a:rPr lang="en-US" sz="3600" dirty="0" err="1"/>
              <a:t>Leben</a:t>
            </a:r>
            <a:r>
              <a:rPr lang="en-US" sz="3600" dirty="0"/>
              <a:t> </a:t>
            </a:r>
            <a:r>
              <a:rPr lang="en-US" sz="3600" dirty="0" err="1"/>
              <a:t>eines</a:t>
            </a:r>
            <a:r>
              <a:rPr lang="en-US" sz="3600" dirty="0"/>
              <a:t> </a:t>
            </a:r>
            <a:r>
              <a:rPr lang="en-US" sz="3600" dirty="0" err="1"/>
              <a:t>Kindes</a:t>
            </a:r>
            <a:r>
              <a:rPr lang="en-US" sz="3600" dirty="0"/>
              <a:t> </a:t>
            </a:r>
            <a:r>
              <a:rPr lang="en-US" sz="3600" dirty="0" err="1"/>
              <a:t>schrecklich</a:t>
            </a:r>
            <a:r>
              <a:rPr lang="en-US" sz="3600" dirty="0"/>
              <a:t> </a:t>
            </a:r>
            <a:r>
              <a:rPr lang="en-US" sz="3600" dirty="0" err="1"/>
              <a:t>oder</a:t>
            </a:r>
            <a:r>
              <a:rPr lang="en-US" sz="3600" dirty="0"/>
              <a:t> </a:t>
            </a:r>
            <a:r>
              <a:rPr lang="en-US" sz="3600" dirty="0" err="1"/>
              <a:t>freudig</a:t>
            </a:r>
            <a:r>
              <a:rPr lang="en-US" sz="3600" dirty="0"/>
              <a:t> </a:t>
            </a:r>
            <a:r>
              <a:rPr lang="en-US" sz="3600" dirty="0" err="1"/>
              <a:t>zu</a:t>
            </a:r>
            <a:r>
              <a:rPr lang="en-US" sz="3600" dirty="0"/>
              <a:t> </a:t>
            </a:r>
            <a:r>
              <a:rPr lang="en-US" sz="3600" dirty="0" err="1"/>
              <a:t>gestalten</a:t>
            </a:r>
            <a:r>
              <a:rPr lang="en-US" sz="3600" dirty="0"/>
              <a:t>.</a:t>
            </a:r>
            <a:br>
              <a:rPr lang="de-CH" sz="3600" dirty="0"/>
            </a:br>
            <a:r>
              <a:rPr lang="en-US" sz="3600" dirty="0" err="1"/>
              <a:t>Ich</a:t>
            </a:r>
            <a:r>
              <a:rPr lang="en-US" sz="3600" dirty="0"/>
              <a:t> </a:t>
            </a:r>
            <a:r>
              <a:rPr lang="en-US" sz="3600" dirty="0" err="1"/>
              <a:t>kann</a:t>
            </a:r>
            <a:r>
              <a:rPr lang="en-US" sz="3600" dirty="0"/>
              <a:t> </a:t>
            </a:r>
            <a:r>
              <a:rPr lang="en-US" sz="3600" dirty="0" err="1"/>
              <a:t>ein</a:t>
            </a:r>
            <a:r>
              <a:rPr lang="en-US" sz="3600" dirty="0"/>
              <a:t> </a:t>
            </a:r>
            <a:r>
              <a:rPr lang="en-US" sz="3600" dirty="0" err="1"/>
              <a:t>Folterwerkzeug</a:t>
            </a:r>
            <a:r>
              <a:rPr lang="en-US" sz="3600" dirty="0"/>
              <a:t> sein </a:t>
            </a:r>
            <a:r>
              <a:rPr lang="en-US" sz="3600" dirty="0" err="1"/>
              <a:t>oder</a:t>
            </a:r>
            <a:r>
              <a:rPr lang="en-US" sz="3600" dirty="0"/>
              <a:t> </a:t>
            </a:r>
            <a:r>
              <a:rPr lang="en-US" sz="3600" dirty="0" err="1"/>
              <a:t>ein</a:t>
            </a:r>
            <a:r>
              <a:rPr lang="en-US" sz="3600" dirty="0"/>
              <a:t> Instrument der Inspiration. </a:t>
            </a:r>
            <a:br>
              <a:rPr lang="en-US" sz="3600" dirty="0"/>
            </a:br>
            <a:r>
              <a:rPr lang="en-US" sz="3600" dirty="0" err="1"/>
              <a:t>Ich</a:t>
            </a:r>
            <a:r>
              <a:rPr lang="en-US" sz="3600" dirty="0"/>
              <a:t> </a:t>
            </a:r>
            <a:r>
              <a:rPr lang="en-US" sz="3600" dirty="0" err="1"/>
              <a:t>kann</a:t>
            </a:r>
            <a:r>
              <a:rPr lang="en-US" sz="3600" dirty="0"/>
              <a:t> </a:t>
            </a:r>
            <a:r>
              <a:rPr lang="en-US" sz="3600" dirty="0" err="1"/>
              <a:t>erniedrigen</a:t>
            </a:r>
            <a:r>
              <a:rPr lang="en-US" sz="3600" dirty="0"/>
              <a:t> </a:t>
            </a:r>
            <a:r>
              <a:rPr lang="en-US" sz="3600" dirty="0" err="1"/>
              <a:t>oder</a:t>
            </a:r>
            <a:r>
              <a:rPr lang="en-US" sz="3600" dirty="0"/>
              <a:t> </a:t>
            </a:r>
            <a:r>
              <a:rPr lang="en-US" sz="3600" dirty="0" err="1"/>
              <a:t>heilen</a:t>
            </a:r>
            <a:r>
              <a:rPr lang="en-US" sz="3600" dirty="0"/>
              <a:t>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In </a:t>
            </a:r>
            <a:r>
              <a:rPr lang="en-US" sz="3600" dirty="0" err="1"/>
              <a:t>allen</a:t>
            </a:r>
            <a:r>
              <a:rPr lang="en-US" sz="3600" dirty="0"/>
              <a:t> </a:t>
            </a:r>
            <a:r>
              <a:rPr lang="en-US" sz="3600" dirty="0" err="1"/>
              <a:t>Situationen</a:t>
            </a:r>
            <a:r>
              <a:rPr lang="en-US" sz="3600" dirty="0"/>
              <a:t>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</a:t>
            </a:r>
            <a:r>
              <a:rPr lang="en-US" sz="3600" dirty="0" err="1"/>
              <a:t>meine</a:t>
            </a:r>
            <a:r>
              <a:rPr lang="en-US" sz="3600" dirty="0"/>
              <a:t> </a:t>
            </a:r>
            <a:r>
              <a:rPr lang="en-US" sz="3600" dirty="0" err="1"/>
              <a:t>Antwort</a:t>
            </a:r>
            <a:r>
              <a:rPr lang="en-US" sz="3600" dirty="0"/>
              <a:t>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die </a:t>
            </a:r>
            <a:r>
              <a:rPr lang="en-US" sz="3600" dirty="0" err="1"/>
              <a:t>darüber</a:t>
            </a:r>
            <a:r>
              <a:rPr lang="en-US" sz="3600" dirty="0"/>
              <a:t> </a:t>
            </a:r>
            <a:r>
              <a:rPr lang="en-US" sz="3600" dirty="0" err="1"/>
              <a:t>entscheidet</a:t>
            </a:r>
            <a:r>
              <a:rPr lang="en-US" sz="3600" dirty="0"/>
              <a:t>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/>
              <a:t>ob</a:t>
            </a:r>
            <a:r>
              <a:rPr lang="en-US" sz="3600" dirty="0"/>
              <a:t> </a:t>
            </a:r>
            <a:r>
              <a:rPr lang="en-US" sz="3600" dirty="0" err="1"/>
              <a:t>eine</a:t>
            </a:r>
            <a:r>
              <a:rPr lang="en-US" sz="3600" dirty="0"/>
              <a:t> </a:t>
            </a:r>
            <a:r>
              <a:rPr lang="en-US" sz="3600" dirty="0" err="1"/>
              <a:t>Krise</a:t>
            </a:r>
            <a:r>
              <a:rPr lang="en-US" sz="3600" dirty="0"/>
              <a:t> </a:t>
            </a:r>
            <a:r>
              <a:rPr lang="en-US" sz="3600" dirty="0" err="1"/>
              <a:t>eskaliert</a:t>
            </a:r>
            <a:r>
              <a:rPr lang="en-US" sz="3600" dirty="0"/>
              <a:t> </a:t>
            </a:r>
            <a:r>
              <a:rPr lang="en-US" sz="3600" dirty="0" err="1"/>
              <a:t>oder</a:t>
            </a:r>
            <a:r>
              <a:rPr lang="en-US" sz="3600" dirty="0"/>
              <a:t> </a:t>
            </a:r>
            <a:r>
              <a:rPr lang="en-US" sz="3600" dirty="0" err="1"/>
              <a:t>deeskaliert</a:t>
            </a:r>
            <a:r>
              <a:rPr lang="en-US" sz="3600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und </a:t>
            </a:r>
            <a:r>
              <a:rPr lang="en-US" sz="3600" dirty="0" err="1"/>
              <a:t>ein</a:t>
            </a:r>
            <a:r>
              <a:rPr lang="en-US" sz="3600" dirty="0"/>
              <a:t> Kind </a:t>
            </a:r>
            <a:r>
              <a:rPr lang="en-US" sz="3600" dirty="0" err="1"/>
              <a:t>menschlich</a:t>
            </a:r>
            <a:r>
              <a:rPr lang="en-US" sz="3600" dirty="0"/>
              <a:t> </a:t>
            </a:r>
            <a:r>
              <a:rPr lang="en-US" sz="3600" dirty="0" err="1"/>
              <a:t>oder</a:t>
            </a:r>
            <a:r>
              <a:rPr lang="en-US" sz="3600" dirty="0"/>
              <a:t> </a:t>
            </a:r>
            <a:r>
              <a:rPr lang="en-US" sz="3600" dirty="0" err="1"/>
              <a:t>unmenschlich</a:t>
            </a:r>
            <a:r>
              <a:rPr lang="en-US" sz="3600" dirty="0"/>
              <a:t> </a:t>
            </a:r>
            <a:r>
              <a:rPr lang="en-US" sz="3600" dirty="0" err="1"/>
              <a:t>behandelt</a:t>
            </a:r>
            <a:r>
              <a:rPr lang="en-US" sz="3600" dirty="0"/>
              <a:t> </a:t>
            </a:r>
            <a:r>
              <a:rPr lang="en-US" sz="3600" dirty="0" err="1"/>
              <a:t>wird</a:t>
            </a:r>
            <a:r>
              <a:rPr lang="en-US" sz="3600" dirty="0"/>
              <a:t>.”</a:t>
            </a:r>
            <a:endParaRPr lang="de-CH" sz="3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de-DE" sz="3600" dirty="0"/>
            </a:br>
            <a:r>
              <a:rPr lang="de-DE" sz="3600" dirty="0"/>
              <a:t>Haim G. </a:t>
            </a:r>
            <a:r>
              <a:rPr lang="de-DE" sz="3600" dirty="0" err="1"/>
              <a:t>Ginott</a:t>
            </a:r>
            <a:endParaRPr lang="de-CH" sz="3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219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622039" y="5103252"/>
            <a:ext cx="4767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www.see-learning.ch </a:t>
            </a:r>
          </a:p>
          <a:p>
            <a:r>
              <a:rPr lang="de-DE" sz="3600" dirty="0" err="1"/>
              <a:t>www.see-learning.de</a:t>
            </a:r>
            <a:endParaRPr lang="de-DE" sz="36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AC80814-FF29-4C4B-AFFF-F44CB02FEEEF}"/>
              </a:ext>
            </a:extLst>
          </p:cNvPr>
          <p:cNvSpPr txBox="1"/>
          <p:nvPr/>
        </p:nvSpPr>
        <p:spPr>
          <a:xfrm>
            <a:off x="1659675" y="864249"/>
            <a:ext cx="9403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/>
              <a:t>Besten Dank  für Ihre Aufmerksamkeit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1280A5-5F1F-0349-B1B0-0AF0EAF88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905" y="1754748"/>
            <a:ext cx="6498190" cy="33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8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Rolle der </a:t>
            </a:r>
            <a:r>
              <a:rPr lang="de-DE" dirty="0" err="1"/>
              <a:t>Pädagog</a:t>
            </a:r>
            <a:r>
              <a:rPr lang="de-DE" dirty="0"/>
              <a:t>*innen</a:t>
            </a:r>
          </a:p>
        </p:txBody>
      </p:sp>
      <p:sp>
        <p:nvSpPr>
          <p:cNvPr id="4" name="Textfeld 3"/>
          <p:cNvSpPr txBox="1"/>
          <p:nvPr/>
        </p:nvSpPr>
        <p:spPr>
          <a:xfrm flipH="1">
            <a:off x="2950070" y="2171700"/>
            <a:ext cx="9040633" cy="30289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350520" lvl="0" indent="-342900">
              <a:lnSpc>
                <a:spcPct val="87000"/>
              </a:lnSpc>
              <a:spcAft>
                <a:spcPts val="0"/>
              </a:spcAft>
              <a:buSzPts val="1000"/>
              <a:buFont typeface="Symbol" charset="2"/>
              <a:buChar char="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Qualitäten verkörpern (Mitgefühl, Geduld, Mut, Warmherzigkeit, Herzlichkeit)</a:t>
            </a:r>
          </a:p>
          <a:p>
            <a:pPr marL="457200" marR="350520">
              <a:lnSpc>
                <a:spcPct val="87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marR="11430" lvl="0" indent="-342900">
              <a:lnSpc>
                <a:spcPct val="87000"/>
              </a:lnSpc>
              <a:spcBef>
                <a:spcPts val="25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Calibri" charset="0"/>
              </a:rPr>
              <a:t>Vertieftes Verständnis des SEE Learning Lernstoffs </a:t>
            </a:r>
          </a:p>
          <a:p>
            <a:pPr marL="114300" marR="11430">
              <a:lnSpc>
                <a:spcPct val="87000"/>
              </a:lnSpc>
              <a:spcBef>
                <a:spcPts val="255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marR="85090" lvl="0" indent="-342900">
              <a:lnSpc>
                <a:spcPct val="87000"/>
              </a:lnSpc>
              <a:spcBef>
                <a:spcPts val="20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Calibri" charset="0"/>
              </a:rPr>
              <a:t>Modell für die </a:t>
            </a:r>
            <a:r>
              <a:rPr lang="de-DE" sz="2000" dirty="0" err="1">
                <a:effectLst/>
                <a:ea typeface="Calibri" charset="0"/>
                <a:cs typeface="Calibri" charset="0"/>
              </a:rPr>
              <a:t>SuS</a:t>
            </a:r>
            <a:r>
              <a:rPr lang="de-DE" sz="2000" dirty="0">
                <a:effectLst/>
                <a:ea typeface="Calibri" charset="0"/>
                <a:cs typeface="Calibri" charset="0"/>
              </a:rPr>
              <a:t> sein: Haltung (wachstumsorientierten, bescheiden, Bereitschaft zum Eingeständnis, Lernen aus Fehlern, Eingehen von Risiken und Selbsterforschung)</a:t>
            </a:r>
          </a:p>
          <a:p>
            <a:pPr marR="85090">
              <a:lnSpc>
                <a:spcPct val="87000"/>
              </a:lnSpc>
              <a:spcBef>
                <a:spcPts val="205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marR="85090" lvl="0" indent="-342900">
              <a:lnSpc>
                <a:spcPct val="87000"/>
              </a:lnSpc>
              <a:spcBef>
                <a:spcPts val="20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Calibri" charset="0"/>
              </a:rPr>
              <a:t>Mitgefühl praktizieren</a:t>
            </a:r>
          </a:p>
          <a:p>
            <a:pPr>
              <a:spcAft>
                <a:spcPts val="0"/>
              </a:spcAf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 </a:t>
            </a:r>
          </a:p>
        </p:txBody>
      </p:sp>
      <p:sp>
        <p:nvSpPr>
          <p:cNvPr id="5" name="Rechteck 4"/>
          <p:cNvSpPr/>
          <p:nvPr/>
        </p:nvSpPr>
        <p:spPr>
          <a:xfrm rot="10800000" flipV="1">
            <a:off x="757872" y="2171700"/>
            <a:ext cx="2192198" cy="3028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405"/>
              </a:lnSpc>
              <a:spcBef>
                <a:spcPts val="560"/>
              </a:spcBef>
              <a:spcAft>
                <a:spcPts val="0"/>
              </a:spcAft>
            </a:pPr>
            <a:r>
              <a:rPr lang="de-DE" sz="2800" b="1" dirty="0" err="1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LehrerIn</a:t>
            </a:r>
            <a:b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</a:b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Selbst-erfahrung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de-DE" sz="2800" dirty="0">
                <a:solidFill>
                  <a:srgbClr val="F4B083"/>
                </a:solidFill>
                <a:effectLst/>
                <a:ea typeface="Calibri" charset="0"/>
                <a:cs typeface="Times New Roman" charset="0"/>
              </a:rPr>
              <a:t> 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Rolle der </a:t>
            </a:r>
            <a:r>
              <a:rPr lang="de-DE" dirty="0" err="1"/>
              <a:t>Pädagog</a:t>
            </a:r>
            <a:r>
              <a:rPr lang="de-DE" dirty="0"/>
              <a:t>*innen</a:t>
            </a:r>
          </a:p>
        </p:txBody>
      </p:sp>
      <p:sp>
        <p:nvSpPr>
          <p:cNvPr id="6" name="Rechteck 5"/>
          <p:cNvSpPr/>
          <p:nvPr/>
        </p:nvSpPr>
        <p:spPr>
          <a:xfrm rot="10800000" flipV="1">
            <a:off x="744222" y="2171701"/>
            <a:ext cx="2536330" cy="322897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405"/>
              </a:lnSpc>
              <a:spcBef>
                <a:spcPts val="560"/>
              </a:spcBef>
              <a:spcAft>
                <a:spcPts val="0"/>
              </a:spcAft>
            </a:pP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Pädagogische</a:t>
            </a:r>
            <a:b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</a:b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Ausrichtung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de-DE" sz="2800" dirty="0">
                <a:effectLst/>
                <a:ea typeface="Calibri" charset="0"/>
                <a:cs typeface="Times New Roman" charset="0"/>
              </a:rPr>
              <a:t> </a:t>
            </a:r>
          </a:p>
        </p:txBody>
      </p:sp>
      <p:sp>
        <p:nvSpPr>
          <p:cNvPr id="7" name="Textfeld 6"/>
          <p:cNvSpPr txBox="1"/>
          <p:nvPr/>
        </p:nvSpPr>
        <p:spPr>
          <a:xfrm flipH="1">
            <a:off x="3280552" y="2171700"/>
            <a:ext cx="8378646" cy="3228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spcBef>
                <a:spcPts val="3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Calibri" charset="0"/>
              </a:rPr>
              <a:t>Vielfalt der Zugangsmöglichkeiten – Neugierde</a:t>
            </a:r>
          </a:p>
          <a:p>
            <a:pPr marL="114300">
              <a:spcBef>
                <a:spcPts val="35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marR="104140" lvl="0" indent="-342900">
              <a:lnSpc>
                <a:spcPct val="88000"/>
              </a:lnSpc>
              <a:spcBef>
                <a:spcPts val="19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Calibri" charset="0"/>
              </a:rPr>
              <a:t>Selbstständiges Erkunden und Entdecken – Eigeninitiative</a:t>
            </a:r>
          </a:p>
          <a:p>
            <a:pPr marR="104140">
              <a:lnSpc>
                <a:spcPct val="88000"/>
              </a:lnSpc>
              <a:spcBef>
                <a:spcPts val="195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marR="104140" lvl="0" indent="-342900">
              <a:lnSpc>
                <a:spcPct val="88000"/>
              </a:lnSpc>
              <a:spcBef>
                <a:spcPts val="19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Calibri" charset="0"/>
              </a:rPr>
              <a:t>Raum für Reflexion</a:t>
            </a:r>
          </a:p>
          <a:p>
            <a:pPr marR="104140">
              <a:lnSpc>
                <a:spcPct val="88000"/>
              </a:lnSpc>
              <a:spcBef>
                <a:spcPts val="195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lvl="0" indent="-342900">
              <a:lnSpc>
                <a:spcPts val="1325"/>
              </a:lnSpc>
              <a:spcBef>
                <a:spcPts val="4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Calibri" charset="0"/>
              </a:rPr>
              <a:t>Gesunde Risikobereitschaft </a:t>
            </a:r>
          </a:p>
          <a:p>
            <a:pPr>
              <a:lnSpc>
                <a:spcPts val="1325"/>
              </a:lnSpc>
              <a:spcBef>
                <a:spcPts val="45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marR="85090" lvl="0" indent="-342900">
              <a:lnSpc>
                <a:spcPct val="87000"/>
              </a:lnSpc>
              <a:spcBef>
                <a:spcPts val="20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400" dirty="0">
                <a:effectLst/>
                <a:ea typeface="Calibri" charset="0"/>
                <a:cs typeface="Calibri" charset="0"/>
              </a:rPr>
              <a:t>Lernbereitschaft/Lernfähigkeit der </a:t>
            </a:r>
            <a:r>
              <a:rPr lang="de-DE" sz="2400" dirty="0" err="1">
                <a:effectLst/>
                <a:ea typeface="Calibri" charset="0"/>
                <a:cs typeface="Calibri" charset="0"/>
              </a:rPr>
              <a:t>SuS</a:t>
            </a:r>
            <a:r>
              <a:rPr lang="de-DE" sz="2400" dirty="0">
                <a:effectLst/>
                <a:ea typeface="Calibri" charset="0"/>
                <a:cs typeface="Calibri" charset="0"/>
              </a:rPr>
              <a:t> erfassen und darauf einstimmen</a:t>
            </a:r>
          </a:p>
        </p:txBody>
      </p:sp>
    </p:spTree>
    <p:extLst>
      <p:ext uri="{BB962C8B-B14F-4D97-AF65-F5344CB8AC3E}">
        <p14:creationId xmlns:p14="http://schemas.microsoft.com/office/powerpoint/2010/main" val="175891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Rolle der </a:t>
            </a:r>
            <a:r>
              <a:rPr lang="de-DE" dirty="0" err="1"/>
              <a:t>Pädagog</a:t>
            </a:r>
            <a:r>
              <a:rPr lang="de-DE" dirty="0"/>
              <a:t>*innen</a:t>
            </a:r>
          </a:p>
        </p:txBody>
      </p:sp>
      <p:sp>
        <p:nvSpPr>
          <p:cNvPr id="5" name="Rechteck 4"/>
          <p:cNvSpPr/>
          <p:nvPr/>
        </p:nvSpPr>
        <p:spPr>
          <a:xfrm rot="10800000" flipV="1">
            <a:off x="728662" y="2171698"/>
            <a:ext cx="2528888" cy="322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Kreieren eines 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fürsorglichen, mitfühlenden Klassen-zimmers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flipH="1">
            <a:off x="3257549" y="2171698"/>
            <a:ext cx="8701089" cy="3228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75565" lvl="0" indent="-342900">
              <a:lnSpc>
                <a:spcPct val="87000"/>
              </a:lnSpc>
              <a:spcAft>
                <a:spcPts val="0"/>
              </a:spcAft>
              <a:buSzPts val="1000"/>
              <a:buFont typeface="Symbol" charset="2"/>
              <a:buChar char="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Ort der Sicherheit und Freundlichkeit – Zuverlässigkeit/Vorhersagbarkeit gewährleistet</a:t>
            </a:r>
          </a:p>
          <a:p>
            <a:pPr marL="228600" marR="75565">
              <a:lnSpc>
                <a:spcPct val="87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 </a:t>
            </a:r>
          </a:p>
          <a:p>
            <a:pPr marL="342900" marR="75565" lvl="0" indent="-342900">
              <a:lnSpc>
                <a:spcPct val="87000"/>
              </a:lnSpc>
              <a:spcAft>
                <a:spcPts val="0"/>
              </a:spcAft>
              <a:buSzPts val="1000"/>
              <a:buFont typeface="Symbol" charset="2"/>
              <a:buChar char="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Kultur von inneren und nicht von äußeren Belohnungen (nicht sture Regelbefolgung)</a:t>
            </a:r>
          </a:p>
          <a:p>
            <a:pPr marR="75565">
              <a:lnSpc>
                <a:spcPct val="87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marR="75565" lvl="0" indent="-342900">
              <a:lnSpc>
                <a:spcPct val="87000"/>
              </a:lnSpc>
              <a:spcAft>
                <a:spcPts val="0"/>
              </a:spcAft>
              <a:buSzPts val="1000"/>
              <a:buFont typeface="Symbol" charset="2"/>
              <a:buChar char="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Sensibilisiert auf körperliche, emotionale und kognitive Bedürfnisse</a:t>
            </a:r>
          </a:p>
          <a:p>
            <a:pPr marR="75565">
              <a:lnSpc>
                <a:spcPct val="87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lvl="0" indent="-342900">
              <a:lnSpc>
                <a:spcPts val="1325"/>
              </a:lnSpc>
              <a:spcBef>
                <a:spcPts val="4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Calibri" charset="0"/>
              </a:rPr>
              <a:t>Gemeinsame Erstellung von Klassenkodex</a:t>
            </a:r>
          </a:p>
          <a:p>
            <a:pPr marL="114300">
              <a:lnSpc>
                <a:spcPts val="1325"/>
              </a:lnSpc>
              <a:spcBef>
                <a:spcPts val="45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Times New Roman" charset="0"/>
              </a:rPr>
              <a:t> </a:t>
            </a:r>
          </a:p>
          <a:p>
            <a:pPr marL="342900" lvl="0" indent="-342900">
              <a:spcBef>
                <a:spcPts val="645"/>
              </a:spcBef>
              <a:spcAft>
                <a:spcPts val="0"/>
              </a:spcAft>
              <a:buSzPts val="1100"/>
              <a:buFont typeface="Calibri" charset="0"/>
              <a:buChar char="•"/>
              <a:tabLst>
                <a:tab pos="114300" algn="l"/>
              </a:tabLst>
            </a:pPr>
            <a:r>
              <a:rPr lang="de-DE" sz="2000" dirty="0">
                <a:effectLst/>
                <a:ea typeface="Calibri" charset="0"/>
                <a:cs typeface="Calibri" charset="0"/>
              </a:rPr>
              <a:t>Regelmäßige Einschätzung der emotionalen und sozialen Bereitschaft Ihrer </a:t>
            </a:r>
            <a:r>
              <a:rPr lang="de-DE" sz="2000" dirty="0" err="1">
                <a:ea typeface="Calibri" charset="0"/>
                <a:cs typeface="Calibri" charset="0"/>
              </a:rPr>
              <a:t>SuS</a:t>
            </a:r>
            <a:endParaRPr lang="de-DE" sz="2000" dirty="0"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74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Rolle der </a:t>
            </a:r>
            <a:r>
              <a:rPr lang="de-DE" dirty="0" err="1"/>
              <a:t>Pädagog</a:t>
            </a:r>
            <a:r>
              <a:rPr lang="de-DE" dirty="0"/>
              <a:t>*innen</a:t>
            </a:r>
          </a:p>
        </p:txBody>
      </p:sp>
      <p:sp>
        <p:nvSpPr>
          <p:cNvPr id="4" name="Rechteck 3"/>
          <p:cNvSpPr/>
          <p:nvPr/>
        </p:nvSpPr>
        <p:spPr>
          <a:xfrm rot="10800000" flipV="1">
            <a:off x="2114550" y="2285999"/>
            <a:ext cx="2407145" cy="32289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405"/>
              </a:lnSpc>
              <a:spcBef>
                <a:spcPts val="560"/>
              </a:spcBef>
              <a:spcAft>
                <a:spcPts val="0"/>
              </a:spcAft>
            </a:pPr>
            <a:r>
              <a:rPr lang="de-DE" sz="2800" b="1" dirty="0" err="1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LehrerIn</a:t>
            </a:r>
            <a:b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</a:b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Selbst-erfahrung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de-DE" sz="2800" dirty="0">
                <a:solidFill>
                  <a:srgbClr val="F4B083"/>
                </a:solidFill>
                <a:effectLst/>
                <a:ea typeface="Calibri" charset="0"/>
                <a:cs typeface="Times New Roman" charset="0"/>
              </a:rPr>
              <a:t> 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5" name="Rechteck 4"/>
          <p:cNvSpPr/>
          <p:nvPr/>
        </p:nvSpPr>
        <p:spPr>
          <a:xfrm rot="10800000" flipV="1">
            <a:off x="5116197" y="2285999"/>
            <a:ext cx="2536330" cy="322897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405"/>
              </a:lnSpc>
              <a:spcBef>
                <a:spcPts val="560"/>
              </a:spcBef>
              <a:spcAft>
                <a:spcPts val="0"/>
              </a:spcAft>
            </a:pP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Pädagogische</a:t>
            </a:r>
            <a:b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</a:b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Ausrichtung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de-DE" sz="2800" dirty="0">
                <a:effectLst/>
                <a:ea typeface="Calibri" charset="0"/>
                <a:cs typeface="Times New Roman" charset="0"/>
              </a:rPr>
              <a:t> </a:t>
            </a:r>
          </a:p>
        </p:txBody>
      </p:sp>
      <p:sp>
        <p:nvSpPr>
          <p:cNvPr id="6" name="Rechteck 5"/>
          <p:cNvSpPr/>
          <p:nvPr/>
        </p:nvSpPr>
        <p:spPr>
          <a:xfrm rot="10800000" flipV="1">
            <a:off x="8443912" y="2286000"/>
            <a:ext cx="2528888" cy="322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Kreieren eines 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de-DE" sz="2800" b="1" dirty="0">
                <a:solidFill>
                  <a:srgbClr val="FFFFFF"/>
                </a:solidFill>
                <a:effectLst/>
                <a:ea typeface="Calibri" charset="0"/>
                <a:cs typeface="Times New Roman" charset="0"/>
              </a:rPr>
              <a:t>fürsorglichen, mitfühlenden Klassen-zimmers</a:t>
            </a:r>
            <a:endParaRPr lang="de-DE" sz="2800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4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Klassenabmachungen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284" y="1428750"/>
            <a:ext cx="6962549" cy="522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9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Gemeinsame Menschlichkeit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9827" t="20000" r="6948"/>
          <a:stretch/>
        </p:blipFill>
        <p:spPr>
          <a:xfrm>
            <a:off x="759123" y="1630391"/>
            <a:ext cx="5727940" cy="412944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/>
          <a:srcRect t="2496" r="2178"/>
          <a:stretch/>
        </p:blipFill>
        <p:spPr>
          <a:xfrm>
            <a:off x="6581238" y="1636409"/>
            <a:ext cx="5515872" cy="41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Resiliente Zone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/>
        </p:blipFill>
        <p:spPr>
          <a:xfrm>
            <a:off x="2354080" y="1428750"/>
            <a:ext cx="7952623" cy="502886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80" y="1428750"/>
            <a:ext cx="6034248" cy="500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980" y="1756913"/>
            <a:ext cx="7190118" cy="38054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Soforthilfe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851" y="1756913"/>
            <a:ext cx="3810000" cy="38100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946" y="1756913"/>
            <a:ext cx="5013158" cy="38100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060" y="1756913"/>
            <a:ext cx="318746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61579"/>
      </p:ext>
    </p:extLst>
  </p:cSld>
  <p:clrMapOvr>
    <a:masterClrMapping/>
  </p:clrMapOvr>
</p:sld>
</file>

<file path=ppt/theme/theme1.xml><?xml version="1.0" encoding="utf-8"?>
<a:theme xmlns:a="http://schemas.openxmlformats.org/drawingml/2006/main" name="Zuschnei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Ernte</Template>
  <TotalTime>0</TotalTime>
  <Words>137</Words>
  <Application>Microsoft Macintosh PowerPoint</Application>
  <PresentationFormat>Breitbild</PresentationFormat>
  <Paragraphs>66</Paragraphs>
  <Slides>11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Calibri</vt:lpstr>
      <vt:lpstr>Franklin Gothic Book</vt:lpstr>
      <vt:lpstr>News Gothic MT</vt:lpstr>
      <vt:lpstr>Roboto</vt:lpstr>
      <vt:lpstr>Symbol</vt:lpstr>
      <vt:lpstr>Times New Roman</vt:lpstr>
      <vt:lpstr>Zuschneiden</vt:lpstr>
      <vt:lpstr>Pädagogisches Modell</vt:lpstr>
      <vt:lpstr>Rolle der Pädagog*innen</vt:lpstr>
      <vt:lpstr>Rolle der Pädagog*innen</vt:lpstr>
      <vt:lpstr>Rolle der Pädagog*innen</vt:lpstr>
      <vt:lpstr>Rolle der Pädagog*innen</vt:lpstr>
      <vt:lpstr>Beispiel: Klassenabmachungen</vt:lpstr>
      <vt:lpstr>Beispiel: Gemeinsame Menschlichkeit</vt:lpstr>
      <vt:lpstr>Beispiel: Resiliente Zone</vt:lpstr>
      <vt:lpstr>Beispiel: Soforthilfe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 Learning</dc:title>
  <dc:creator>Gabriel Roth</dc:creator>
  <cp:lastModifiedBy>Silvia Wiesmann</cp:lastModifiedBy>
  <cp:revision>38</cp:revision>
  <cp:lastPrinted>2018-03-10T13:11:21Z</cp:lastPrinted>
  <dcterms:created xsi:type="dcterms:W3CDTF">2018-02-26T12:00:42Z</dcterms:created>
  <dcterms:modified xsi:type="dcterms:W3CDTF">2018-11-18T11:23:29Z</dcterms:modified>
</cp:coreProperties>
</file>