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74" r:id="rId3"/>
    <p:sldId id="275" r:id="rId4"/>
    <p:sldId id="276" r:id="rId5"/>
    <p:sldId id="267" r:id="rId6"/>
    <p:sldId id="283" r:id="rId7"/>
    <p:sldId id="273" r:id="rId8"/>
    <p:sldId id="280" r:id="rId9"/>
    <p:sldId id="284" r:id="rId10"/>
    <p:sldId id="277" r:id="rId11"/>
    <p:sldId id="278" r:id="rId12"/>
    <p:sldId id="281" r:id="rId13"/>
    <p:sldId id="285" r:id="rId14"/>
    <p:sldId id="286"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p:restoredTop sz="94807"/>
  </p:normalViewPr>
  <p:slideViewPr>
    <p:cSldViewPr snapToGrid="0" snapToObjects="1">
      <p:cViewPr varScale="1">
        <p:scale>
          <a:sx n="124" d="100"/>
          <a:sy n="124" d="100"/>
        </p:scale>
        <p:origin x="53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69F24F-EA45-524D-80AB-9FD55F81817E}" type="datetimeFigureOut">
              <a:rPr lang="de-DE" smtClean="0"/>
              <a:t>18.11.18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F91EE3-1B9E-204C-B758-21CA72E3787C}" type="slidenum">
              <a:rPr lang="de-DE" smtClean="0"/>
              <a:t>‹Nr.›</a:t>
            </a:fld>
            <a:endParaRPr lang="de-DE"/>
          </a:p>
        </p:txBody>
      </p:sp>
    </p:spTree>
    <p:extLst>
      <p:ext uri="{BB962C8B-B14F-4D97-AF65-F5344CB8AC3E}">
        <p14:creationId xmlns:p14="http://schemas.microsoft.com/office/powerpoint/2010/main" val="261297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DC25E-EF0E-BE46-B483-6434CE38CC01}" type="datetimeFigureOut">
              <a:rPr lang="de-DE" smtClean="0"/>
              <a:t>18.11.18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42BAB-5697-BE4B-85FE-817523F51081}" type="slidenum">
              <a:rPr lang="de-DE" smtClean="0"/>
              <a:t>‹Nr.›</a:t>
            </a:fld>
            <a:endParaRPr lang="de-DE"/>
          </a:p>
        </p:txBody>
      </p:sp>
    </p:spTree>
    <p:extLst>
      <p:ext uri="{BB962C8B-B14F-4D97-AF65-F5344CB8AC3E}">
        <p14:creationId xmlns:p14="http://schemas.microsoft.com/office/powerpoint/2010/main" val="65775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TIME LINE USA</a:t>
            </a:r>
          </a:p>
        </p:txBody>
      </p:sp>
      <p:sp>
        <p:nvSpPr>
          <p:cNvPr id="4" name="Foliennummernplatzhalter 3"/>
          <p:cNvSpPr>
            <a:spLocks noGrp="1"/>
          </p:cNvSpPr>
          <p:nvPr>
            <p:ph type="sldNum" sz="quarter" idx="10"/>
          </p:nvPr>
        </p:nvSpPr>
        <p:spPr/>
        <p:txBody>
          <a:bodyPr/>
          <a:lstStyle/>
          <a:p>
            <a:fld id="{94A42BAB-5697-BE4B-85FE-817523F51081}" type="slidenum">
              <a:rPr lang="de-DE" smtClean="0"/>
              <a:t>7</a:t>
            </a:fld>
            <a:endParaRPr lang="de-DE"/>
          </a:p>
        </p:txBody>
      </p:sp>
    </p:spTree>
    <p:extLst>
      <p:ext uri="{BB962C8B-B14F-4D97-AF65-F5344CB8AC3E}">
        <p14:creationId xmlns:p14="http://schemas.microsoft.com/office/powerpoint/2010/main" val="114732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TIMELINE</a:t>
            </a:r>
            <a:r>
              <a:rPr lang="de-DE" baseline="0" dirty="0"/>
              <a:t> Deutschsprachig einsetzen</a:t>
            </a:r>
            <a:endParaRPr lang="de-DE" dirty="0"/>
          </a:p>
        </p:txBody>
      </p:sp>
      <p:sp>
        <p:nvSpPr>
          <p:cNvPr id="4" name="Foliennummernplatzhalter 3"/>
          <p:cNvSpPr>
            <a:spLocks noGrp="1"/>
          </p:cNvSpPr>
          <p:nvPr>
            <p:ph type="sldNum" sz="quarter" idx="10"/>
          </p:nvPr>
        </p:nvSpPr>
        <p:spPr/>
        <p:txBody>
          <a:bodyPr/>
          <a:lstStyle/>
          <a:p>
            <a:fld id="{94A42BAB-5697-BE4B-85FE-817523F51081}" type="slidenum">
              <a:rPr lang="de-DE" smtClean="0"/>
              <a:t>8</a:t>
            </a:fld>
            <a:endParaRPr lang="de-DE"/>
          </a:p>
        </p:txBody>
      </p:sp>
    </p:spTree>
    <p:extLst>
      <p:ext uri="{BB962C8B-B14F-4D97-AF65-F5344CB8AC3E}">
        <p14:creationId xmlns:p14="http://schemas.microsoft.com/office/powerpoint/2010/main" val="358105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Aufmerksamkeit und Selbstwahrnehmung </a:t>
            </a:r>
            <a:br>
              <a:rPr lang="de-CH" b="1" dirty="0"/>
            </a:br>
            <a:r>
              <a:rPr lang="de-CH" b="1" dirty="0"/>
              <a:t>Wahrnehmung von Körper und Empfindungen</a:t>
            </a:r>
            <a:r>
              <a:rPr lang="de-CH" dirty="0"/>
              <a:t> - Spüren und beschreiben von Körperempfindungen, insbesondere denjenigen, die mit Stress und Wohlbefinden zusammenhängen.</a:t>
            </a:r>
            <a:br>
              <a:rPr lang="de-CH" dirty="0"/>
            </a:br>
            <a:r>
              <a:rPr lang="de-CH" b="1" dirty="0"/>
              <a:t>Emotionen und Gefühle wahrnehmen</a:t>
            </a:r>
            <a:r>
              <a:rPr lang="de-CH" dirty="0"/>
              <a:t> - Emotionen in ihrer Art und Intensität wahrnehmen und identifizieren und zwar im Moment, in dem diese entstehen.</a:t>
            </a:r>
            <a:br>
              <a:rPr lang="de-CH" dirty="0"/>
            </a:br>
            <a:r>
              <a:rPr lang="de-CH" b="1" dirty="0"/>
              <a:t>Landkarte des Geistes - </a:t>
            </a:r>
            <a:r>
              <a:rPr lang="de-CH" dirty="0"/>
              <a:t>Kategorisieren der Emotionen anhand von Emotionsmodellen, einschließlich des Kontinuums von vorteilhaft bis potenziell schädlich.</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Selbstmitgefühl </a:t>
            </a:r>
            <a:br>
              <a:rPr lang="de-CH" b="1" dirty="0"/>
            </a:br>
            <a:r>
              <a:rPr lang="de-CH" b="1" dirty="0"/>
              <a:t>Emotionen im Kontext verstehen</a:t>
            </a:r>
            <a:r>
              <a:rPr lang="de-CH" dirty="0"/>
              <a:t> - Emotionen erkennen, wenn sie entstehen, und verstehen, wie sie innerhalb eines Kontextes auftauchen, einschließlich zugrundeliegender Bedürfnisse, Wahrnehmungen und Einstellungen. </a:t>
            </a:r>
            <a:br>
              <a:rPr lang="de-CH" dirty="0"/>
            </a:br>
            <a:r>
              <a:rPr lang="de-CH" b="1" dirty="0"/>
              <a:t>Selbstakzeptanz</a:t>
            </a:r>
            <a:r>
              <a:rPr lang="de-CH" dirty="0"/>
              <a:t> - Sich selbst und die eigenen Emotionen akzeptieren, indem der Kontext, in welchem diese entstanden sind, berücksichtigt wird, was wiederum erlaubt, das Selbsturteil etwas zu lockern. </a:t>
            </a:r>
          </a:p>
          <a:p>
            <a:r>
              <a:rPr lang="de-CH" sz="1200" b="1" kern="1200" dirty="0">
                <a:solidFill>
                  <a:schemeClr val="tx1"/>
                </a:solidFill>
                <a:effectLst/>
                <a:latin typeface="+mn-lt"/>
                <a:ea typeface="+mn-ea"/>
                <a:cs typeface="+mn-cs"/>
              </a:rPr>
              <a:t>Selbstregulation (1E)</a:t>
            </a:r>
            <a:endParaRPr lang="de-CH" sz="1200" kern="1200" dirty="0">
              <a:solidFill>
                <a:schemeClr val="tx1"/>
              </a:solidFill>
              <a:effectLst/>
              <a:latin typeface="+mn-lt"/>
              <a:ea typeface="+mn-ea"/>
              <a:cs typeface="+mn-cs"/>
            </a:endParaRPr>
          </a:p>
          <a:p>
            <a:pPr lvl="0"/>
            <a:r>
              <a:rPr lang="de-CH" sz="1200" b="1" kern="1200" dirty="0">
                <a:solidFill>
                  <a:schemeClr val="tx1"/>
                </a:solidFill>
                <a:effectLst/>
                <a:latin typeface="+mn-lt"/>
                <a:ea typeface="+mn-ea"/>
                <a:cs typeface="+mn-cs"/>
              </a:rPr>
              <a:t>Gleichgewicht des Körpers</a:t>
            </a:r>
            <a:r>
              <a:rPr lang="de-CH" sz="1200" kern="1200" dirty="0">
                <a:solidFill>
                  <a:schemeClr val="tx1"/>
                </a:solidFill>
                <a:effectLst/>
                <a:latin typeface="+mn-lt"/>
                <a:ea typeface="+mn-ea"/>
                <a:cs typeface="+mn-cs"/>
              </a:rPr>
              <a:t> - Regulierung des Körpers und des Nervensystems, besonders bei Aktivierung, Stress oder Belastung, Energiemangel, zur </a:t>
            </a:r>
            <a:r>
              <a:rPr lang="de-CH" sz="1200" strike="sngStrike" kern="1200" dirty="0">
                <a:solidFill>
                  <a:schemeClr val="tx1"/>
                </a:solidFill>
                <a:effectLst/>
                <a:latin typeface="+mn-lt"/>
                <a:ea typeface="+mn-ea"/>
                <a:cs typeface="+mn-cs"/>
              </a:rPr>
              <a:t>Förderung/</a:t>
            </a:r>
            <a:r>
              <a:rPr lang="de-CH" sz="1200" kern="1200" dirty="0">
                <a:solidFill>
                  <a:schemeClr val="tx1"/>
                </a:solidFill>
                <a:effectLst/>
                <a:latin typeface="+mn-lt"/>
                <a:ea typeface="+mn-ea"/>
                <a:cs typeface="+mn-cs"/>
              </a:rPr>
              <a:t>Verbesserung des Wohlbefindens.</a:t>
            </a:r>
          </a:p>
          <a:p>
            <a:pPr lvl="0"/>
            <a:r>
              <a:rPr lang="de-CH" sz="1200" b="1" kern="1200" dirty="0">
                <a:solidFill>
                  <a:schemeClr val="tx1"/>
                </a:solidFill>
                <a:effectLst/>
                <a:latin typeface="+mn-lt"/>
                <a:ea typeface="+mn-ea"/>
                <a:cs typeface="+mn-cs"/>
              </a:rPr>
              <a:t>Kognitive Kontrolle und Impulskontrolle</a:t>
            </a:r>
            <a:r>
              <a:rPr lang="de-CH" sz="1200" kern="1200" dirty="0">
                <a:solidFill>
                  <a:schemeClr val="tx1"/>
                </a:solidFill>
                <a:effectLst/>
                <a:latin typeface="+mn-lt"/>
                <a:ea typeface="+mn-ea"/>
                <a:cs typeface="+mn-cs"/>
              </a:rPr>
              <a:t> - Aufmerksamkeit auf ein Objekt, eine Aufgabe oder Erfahrung richten und dort ruhen lassen; dabei Ablenkung vermindern.</a:t>
            </a:r>
          </a:p>
          <a:p>
            <a:r>
              <a:rPr lang="de-CH" sz="1200" b="1" kern="1200" dirty="0">
                <a:solidFill>
                  <a:schemeClr val="tx1"/>
                </a:solidFill>
                <a:effectLst/>
                <a:latin typeface="+mn-lt"/>
                <a:ea typeface="+mn-ea"/>
                <a:cs typeface="+mn-cs"/>
              </a:rPr>
              <a:t>Umgang mit Emotionen</a:t>
            </a:r>
            <a:r>
              <a:rPr lang="de-CH" sz="1200" kern="1200" dirty="0">
                <a:solidFill>
                  <a:schemeClr val="tx1"/>
                </a:solidFill>
                <a:effectLst/>
                <a:latin typeface="+mn-lt"/>
                <a:ea typeface="+mn-ea"/>
                <a:cs typeface="+mn-cs"/>
              </a:rPr>
              <a:t> (oder Emotionsregulation) - Impulsen und Emotionen konstruktiv begegnen sowie Verhaltensweisen und Einstellungen kultivieren, die das Wohlbefinden langfristig fördern.</a:t>
            </a:r>
            <a:br>
              <a:rPr lang="de-CH" sz="1200" kern="1200" dirty="0">
                <a:solidFill>
                  <a:schemeClr val="tx1"/>
                </a:solidFill>
                <a:effectLst/>
                <a:latin typeface="+mn-lt"/>
                <a:ea typeface="+mn-ea"/>
                <a:cs typeface="+mn-cs"/>
              </a:rPr>
            </a:br>
            <a:br>
              <a:rPr lang="de-CH" dirty="0"/>
            </a:br>
            <a:endParaRPr lang="de-DE" dirty="0"/>
          </a:p>
          <a:p>
            <a:br>
              <a:rPr lang="de-CH" dirty="0"/>
            </a:br>
            <a:endParaRPr lang="de-DE" dirty="0"/>
          </a:p>
        </p:txBody>
      </p:sp>
      <p:sp>
        <p:nvSpPr>
          <p:cNvPr id="4" name="Foliennummernplatzhalter 3"/>
          <p:cNvSpPr>
            <a:spLocks noGrp="1"/>
          </p:cNvSpPr>
          <p:nvPr>
            <p:ph type="sldNum" sz="quarter" idx="5"/>
          </p:nvPr>
        </p:nvSpPr>
        <p:spPr/>
        <p:txBody>
          <a:bodyPr/>
          <a:lstStyle/>
          <a:p>
            <a:fld id="{94A42BAB-5697-BE4B-85FE-817523F51081}" type="slidenum">
              <a:rPr lang="de-DE" smtClean="0"/>
              <a:t>12</a:t>
            </a:fld>
            <a:endParaRPr lang="de-DE"/>
          </a:p>
        </p:txBody>
      </p:sp>
    </p:spTree>
    <p:extLst>
      <p:ext uri="{BB962C8B-B14F-4D97-AF65-F5344CB8AC3E}">
        <p14:creationId xmlns:p14="http://schemas.microsoft.com/office/powerpoint/2010/main" val="53442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Zwischenmenschliches/Interpersonelles Gewahrsein (2A)</a:t>
            </a:r>
            <a:endParaRPr lang="de-CH" dirty="0"/>
          </a:p>
          <a:p>
            <a:pPr lvl="0"/>
            <a:r>
              <a:rPr lang="de-CH" b="1" dirty="0"/>
              <a:t>Wahrnehmen der sozialen Wirklichkeit</a:t>
            </a:r>
            <a:r>
              <a:rPr lang="de-CH" dirty="0"/>
              <a:t> - Unsere inhärent soziale Natur erkennen und auf die Gegenwart anderer und die Rolle, die sie in unserem Leben spielen, achten.</a:t>
            </a:r>
          </a:p>
          <a:p>
            <a:pPr lvl="0"/>
            <a:r>
              <a:rPr lang="de-CH" b="1" dirty="0"/>
              <a:t>Bewusstsein für die gemeinsame Wirklichkeit mit anderen</a:t>
            </a:r>
            <a:r>
              <a:rPr lang="de-CH" dirty="0"/>
              <a:t> - das, was wir mit anderen teilen, auf einer grundlegenden Ebene schätzen wissen, wie z. B. Glück zu wollen und Leiden zu vermeiden versuchen, Emotionen und Körperempfindungen und andere gemeinsame Erfahrungen.</a:t>
            </a:r>
          </a:p>
          <a:p>
            <a:pPr lvl="0"/>
            <a:r>
              <a:rPr lang="de-CH" b="1" dirty="0"/>
              <a:t>Vielfalt und Unterschiedlichkeit schätzen</a:t>
            </a:r>
            <a:r>
              <a:rPr lang="de-CH" dirty="0"/>
              <a:t> – Anerkennen und schätzen, dass Teil unserer gemeinsamen Realität die Vielfalt, Einzigartigkeit und Verschiedenheit von Individuen und Gruppen ist, und lernen, diese Verschiedenheit und die Art und Weise, wie sie zu unserem kollektiven Leben beitragen, zu respektieren.</a:t>
            </a:r>
          </a:p>
          <a:p>
            <a:r>
              <a:rPr lang="de-CH" b="1" dirty="0"/>
              <a:t> </a:t>
            </a:r>
            <a:endParaRPr lang="de-CH" dirty="0"/>
          </a:p>
          <a:p>
            <a:r>
              <a:rPr lang="de-CH" b="1" dirty="0"/>
              <a:t>Mitgefühl für Andere (2C)</a:t>
            </a:r>
            <a:endParaRPr lang="de-CH" dirty="0"/>
          </a:p>
          <a:p>
            <a:pPr lvl="0"/>
            <a:r>
              <a:rPr lang="de-CH" b="1" dirty="0"/>
              <a:t>Gefühle und Emotionen anderer im jeweiligen Kontext verstehen</a:t>
            </a:r>
            <a:r>
              <a:rPr lang="de-CH" dirty="0"/>
              <a:t> - Gefühle anderer im Kontext begreifen und verstehen, dass andere – genau wie wir selbst – Gefühle haben, die durch Bedürfnisse verursacht werden.</a:t>
            </a:r>
          </a:p>
          <a:p>
            <a:pPr lvl="0"/>
            <a:r>
              <a:rPr lang="de-CH" b="1" dirty="0"/>
              <a:t>Wertschätzen und Kultivieren von Güte und Mitgefühl</a:t>
            </a:r>
            <a:r>
              <a:rPr lang="de-CH" dirty="0"/>
              <a:t> - Vorteile von Güte und Mitgefühl wertschätzen und sie als Veranlagung kultivieren.</a:t>
            </a:r>
          </a:p>
          <a:p>
            <a:pPr lvl="0"/>
            <a:r>
              <a:rPr lang="de-CH" b="1" dirty="0"/>
              <a:t>Andere ethische Veranlagungen wertschätzen und pflegen</a:t>
            </a:r>
            <a:r>
              <a:rPr lang="de-CH" dirty="0"/>
              <a:t> - Ethische Veranlagungen und prosoziale Emotionen wie Vergebung, Geduld, Zufriedenheit, Großzügigkeit und Demut wertschätzen und pflegen.</a:t>
            </a:r>
          </a:p>
          <a:p>
            <a:r>
              <a:rPr lang="de-CH" b="1" dirty="0"/>
              <a:t> </a:t>
            </a:r>
            <a:endParaRPr lang="de-CH" dirty="0"/>
          </a:p>
          <a:p>
            <a:r>
              <a:rPr lang="de-CH" b="1" strike="sngStrike" dirty="0"/>
              <a:t>Beziehungsfähigkeiten</a:t>
            </a:r>
            <a:r>
              <a:rPr lang="de-CH" b="1" dirty="0"/>
              <a:t>/Beziehungskompetenzen (2E)</a:t>
            </a:r>
            <a:endParaRPr lang="de-CH" dirty="0"/>
          </a:p>
          <a:p>
            <a:pPr lvl="0"/>
            <a:r>
              <a:rPr lang="de-CH" b="1" dirty="0"/>
              <a:t>Empathisches Zuhören</a:t>
            </a:r>
            <a:r>
              <a:rPr lang="de-CH" dirty="0"/>
              <a:t> - Achtsam zuhören, um andere und ihre Bedürfnisse auf einer tieferen Ebene verstehen zu lernen. </a:t>
            </a:r>
          </a:p>
          <a:p>
            <a:pPr lvl="0"/>
            <a:r>
              <a:rPr lang="de-CH" b="1" dirty="0"/>
              <a:t>Konstruktive Kommunikation</a:t>
            </a:r>
            <a:r>
              <a:rPr lang="de-CH" dirty="0"/>
              <a:t> - Mitfühlend und auf eine Art und Weise kommunizieren, die uns selbst und andere befähigt und stärkt.</a:t>
            </a:r>
          </a:p>
          <a:p>
            <a:pPr lvl="0"/>
            <a:r>
              <a:rPr lang="de-CH" b="1" dirty="0"/>
              <a:t>Anderen helfen </a:t>
            </a:r>
            <a:r>
              <a:rPr lang="de-CH" dirty="0"/>
              <a:t>- Anderen je nach Bedarf und den eigenen Fähigkeiten resp. Möglichkeiten entsprechend Hilfe anbieten.</a:t>
            </a:r>
          </a:p>
          <a:p>
            <a:pPr lvl="0"/>
            <a:r>
              <a:rPr lang="de-CH" b="1" dirty="0"/>
              <a:t>Konfliktbewältigung</a:t>
            </a:r>
            <a:r>
              <a:rPr lang="de-CH" dirty="0"/>
              <a:t> - Konstruktiver Umgang mit Konflikten durch Erleichterung von Zusammenarbeit, Versöhnung und freundschaftlichen Beziehungen. </a:t>
            </a:r>
          </a:p>
          <a:p>
            <a:endParaRPr lang="de-DE" dirty="0"/>
          </a:p>
        </p:txBody>
      </p:sp>
      <p:sp>
        <p:nvSpPr>
          <p:cNvPr id="4" name="Foliennummernplatzhalter 3"/>
          <p:cNvSpPr>
            <a:spLocks noGrp="1"/>
          </p:cNvSpPr>
          <p:nvPr>
            <p:ph type="sldNum" sz="quarter" idx="5"/>
          </p:nvPr>
        </p:nvSpPr>
        <p:spPr/>
        <p:txBody>
          <a:bodyPr/>
          <a:lstStyle/>
          <a:p>
            <a:fld id="{94A42BAB-5697-BE4B-85FE-817523F51081}" type="slidenum">
              <a:rPr lang="de-DE" smtClean="0"/>
              <a:t>13</a:t>
            </a:fld>
            <a:endParaRPr lang="de-DE"/>
          </a:p>
        </p:txBody>
      </p:sp>
    </p:spTree>
    <p:extLst>
      <p:ext uri="{BB962C8B-B14F-4D97-AF65-F5344CB8AC3E}">
        <p14:creationId xmlns:p14="http://schemas.microsoft.com/office/powerpoint/2010/main" val="411943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a:solidFill>
                  <a:schemeClr val="tx1"/>
                </a:solidFill>
                <a:effectLst/>
                <a:latin typeface="+mn-lt"/>
                <a:ea typeface="+mn-ea"/>
                <a:cs typeface="+mn-cs"/>
              </a:rPr>
              <a:t>Interdependenz schätzen (3A)</a:t>
            </a:r>
            <a:endParaRPr lang="de-CH" sz="1200" kern="1200" dirty="0">
              <a:solidFill>
                <a:schemeClr val="tx1"/>
              </a:solidFill>
              <a:effectLst/>
              <a:latin typeface="+mn-lt"/>
              <a:ea typeface="+mn-ea"/>
              <a:cs typeface="+mn-cs"/>
            </a:endParaRPr>
          </a:p>
          <a:p>
            <a:pPr lvl="0"/>
            <a:r>
              <a:rPr lang="de-CH" sz="1200" b="1" kern="1200" dirty="0">
                <a:solidFill>
                  <a:schemeClr val="tx1"/>
                </a:solidFill>
                <a:effectLst/>
                <a:latin typeface="+mn-lt"/>
                <a:ea typeface="+mn-ea"/>
                <a:cs typeface="+mn-cs"/>
              </a:rPr>
              <a:t>Interdependente Systeme verstehen</a:t>
            </a:r>
            <a:r>
              <a:rPr lang="de-CH" sz="1200" kern="1200" dirty="0">
                <a:solidFill>
                  <a:schemeClr val="tx1"/>
                </a:solidFill>
                <a:effectLst/>
                <a:latin typeface="+mn-lt"/>
                <a:ea typeface="+mn-ea"/>
                <a:cs typeface="+mn-cs"/>
              </a:rPr>
              <a:t> - Zusammenhänge und Eigenschaften von Systemen verstehen, z. B. durch Erforschung von Ursachen- und Wirkungsketten.</a:t>
            </a:r>
          </a:p>
          <a:p>
            <a:pPr lvl="0"/>
            <a:r>
              <a:rPr lang="de-CH" sz="1200" b="1" kern="1200" dirty="0">
                <a:solidFill>
                  <a:schemeClr val="tx1"/>
                </a:solidFill>
                <a:effectLst/>
                <a:latin typeface="+mn-lt"/>
                <a:ea typeface="+mn-ea"/>
                <a:cs typeface="+mn-cs"/>
              </a:rPr>
              <a:t>Individuen in einem Systemkontext</a:t>
            </a:r>
            <a:r>
              <a:rPr lang="de-CH" sz="1200" kern="1200" dirty="0">
                <a:solidFill>
                  <a:schemeClr val="tx1"/>
                </a:solidFill>
                <a:effectLst/>
                <a:latin typeface="+mn-lt"/>
                <a:ea typeface="+mn-ea"/>
                <a:cs typeface="+mn-cs"/>
              </a:rPr>
              <a:t> - Erkennen, wie wir alle in einem Systemkontext existieren, auf diesen einwirken und wiederum von diesem Kontext beeinflusst werden.</a:t>
            </a:r>
          </a:p>
          <a:p>
            <a:r>
              <a:rPr lang="de-CH" sz="1200" kern="1200" dirty="0">
                <a:solidFill>
                  <a:schemeClr val="tx1"/>
                </a:solidFill>
                <a:effectLst/>
                <a:latin typeface="+mn-lt"/>
                <a:ea typeface="+mn-ea"/>
                <a:cs typeface="+mn-cs"/>
              </a:rPr>
              <a:t> </a:t>
            </a:r>
          </a:p>
          <a:p>
            <a:r>
              <a:rPr lang="de-CH" sz="1200" b="1" kern="1200" dirty="0">
                <a:solidFill>
                  <a:schemeClr val="tx1"/>
                </a:solidFill>
                <a:effectLst/>
                <a:latin typeface="+mn-lt"/>
                <a:ea typeface="+mn-ea"/>
                <a:cs typeface="+mn-cs"/>
              </a:rPr>
              <a:t>Gemeinsame Menschlichkeit erkennen (3C) </a:t>
            </a:r>
            <a:endParaRPr lang="de-CH" sz="1200" kern="1200" dirty="0">
              <a:solidFill>
                <a:schemeClr val="tx1"/>
              </a:solidFill>
              <a:effectLst/>
              <a:latin typeface="+mn-lt"/>
              <a:ea typeface="+mn-ea"/>
              <a:cs typeface="+mn-cs"/>
            </a:endParaRPr>
          </a:p>
          <a:p>
            <a:pPr lvl="0"/>
            <a:r>
              <a:rPr lang="de-CH" sz="1200" b="1" kern="1200" dirty="0">
                <a:solidFill>
                  <a:schemeClr val="tx1"/>
                </a:solidFill>
                <a:effectLst/>
                <a:latin typeface="+mn-lt"/>
                <a:ea typeface="+mn-ea"/>
                <a:cs typeface="+mn-cs"/>
              </a:rPr>
              <a:t>Würdigung der grundlegenden Gleichheit aller</a:t>
            </a:r>
            <a:r>
              <a:rPr lang="de-CH" sz="1200" kern="1200" dirty="0">
                <a:solidFill>
                  <a:schemeClr val="tx1"/>
                </a:solidFill>
                <a:effectLst/>
                <a:latin typeface="+mn-lt"/>
                <a:ea typeface="+mn-ea"/>
                <a:cs typeface="+mn-cs"/>
              </a:rPr>
              <a:t> - Erweiterung der Erkenntnis grundlegender Gleichheit sowie gemeinsamer Menschlichkeit auf Menschen außerhalb der unmittelbaren, eigenen Gemeinschaft und letztlich auf die Welt, indem wir Dinge anerkennen, die allen Menschen gemeinsam sind – wie unser Streben nach Glück und Wohlergehen sowie dem Wunsch, Leiden zu vermeiden. </a:t>
            </a:r>
          </a:p>
          <a:p>
            <a:pPr lvl="0"/>
            <a:r>
              <a:rPr lang="de-CH" sz="1200" b="1" kern="1200" dirty="0">
                <a:solidFill>
                  <a:schemeClr val="tx1"/>
                </a:solidFill>
                <a:effectLst/>
                <a:latin typeface="+mn-lt"/>
                <a:ea typeface="+mn-ea"/>
                <a:cs typeface="+mn-cs"/>
              </a:rPr>
              <a:t>Wertschätzen, wie Systeme das Wohlbefinden beeinflussen</a:t>
            </a:r>
            <a:r>
              <a:rPr lang="de-CH" sz="1200" kern="1200" dirty="0">
                <a:solidFill>
                  <a:schemeClr val="tx1"/>
                </a:solidFill>
                <a:effectLst/>
                <a:latin typeface="+mn-lt"/>
                <a:ea typeface="+mn-ea"/>
                <a:cs typeface="+mn-cs"/>
              </a:rPr>
              <a:t> - Erkennen ,wie Systeme das Wohlbefinden auf kultureller und struktureller Ebene fördern oder beeinträchtigen können, z. B. indem sie positive Werte fördern oder problematische Überzeugungen und Missstände aufrechterhalten.</a:t>
            </a:r>
          </a:p>
          <a:p>
            <a:r>
              <a:rPr lang="de-CH" sz="1200" kern="1200" dirty="0">
                <a:solidFill>
                  <a:schemeClr val="tx1"/>
                </a:solidFill>
                <a:effectLst/>
                <a:latin typeface="+mn-lt"/>
                <a:ea typeface="+mn-ea"/>
                <a:cs typeface="+mn-cs"/>
              </a:rPr>
              <a:t> </a:t>
            </a:r>
          </a:p>
          <a:p>
            <a:r>
              <a:rPr lang="de-CH" sz="1200" b="1" kern="1200" dirty="0">
                <a:solidFill>
                  <a:schemeClr val="tx1"/>
                </a:solidFill>
                <a:effectLst/>
                <a:latin typeface="+mn-lt"/>
                <a:ea typeface="+mn-ea"/>
                <a:cs typeface="+mn-cs"/>
              </a:rPr>
              <a:t>Gemeinschaftsbezogenes und globales Engagement (3E)</a:t>
            </a:r>
            <a:endParaRPr lang="de-CH" sz="1200" kern="1200" dirty="0">
              <a:solidFill>
                <a:schemeClr val="tx1"/>
              </a:solidFill>
              <a:effectLst/>
              <a:latin typeface="+mn-lt"/>
              <a:ea typeface="+mn-ea"/>
              <a:cs typeface="+mn-cs"/>
            </a:endParaRPr>
          </a:p>
          <a:p>
            <a:pPr lvl="0"/>
            <a:r>
              <a:rPr lang="de-CH" sz="1200" b="1" kern="1200" dirty="0">
                <a:solidFill>
                  <a:schemeClr val="tx1"/>
                </a:solidFill>
                <a:effectLst/>
                <a:latin typeface="+mn-lt"/>
                <a:ea typeface="+mn-ea"/>
                <a:cs typeface="+mn-cs"/>
              </a:rPr>
              <a:t>Ergründen des eigenen Potenzials für positive Veränderungen in Gemeinschaft und in der Welt</a:t>
            </a:r>
            <a:r>
              <a:rPr lang="de-CH" sz="1200" kern="1200" dirty="0">
                <a:solidFill>
                  <a:schemeClr val="tx1"/>
                </a:solidFill>
                <a:effectLst/>
                <a:latin typeface="+mn-lt"/>
                <a:ea typeface="+mn-ea"/>
                <a:cs typeface="+mn-cs"/>
              </a:rPr>
              <a:t> - Anerkennen des eigenen Potenzials, positive Veränderungen aufgrund persönlicher Fähigkeiten und Möglichkeiten alleine oder in Zusammen-arbeit mit anderen bewirken zu können.</a:t>
            </a:r>
          </a:p>
          <a:p>
            <a:r>
              <a:rPr lang="de-CH" sz="1200" b="1" kern="1200" dirty="0">
                <a:solidFill>
                  <a:schemeClr val="tx1"/>
                </a:solidFill>
                <a:effectLst/>
                <a:latin typeface="+mn-lt"/>
                <a:ea typeface="+mn-ea"/>
                <a:cs typeface="+mn-cs"/>
              </a:rPr>
              <a:t>Engagement für gemeinschaftliche und globale Lösungsansätze</a:t>
            </a:r>
            <a:r>
              <a:rPr lang="de-CH" sz="1200" kern="1200" dirty="0">
                <a:solidFill>
                  <a:schemeClr val="tx1"/>
                </a:solidFill>
                <a:effectLst/>
                <a:latin typeface="+mn-lt"/>
                <a:ea typeface="+mn-ea"/>
                <a:cs typeface="+mn-cs"/>
              </a:rPr>
              <a:t> - Erforschung und Reflexion kreativer und gemeinschaftlicher Lösungen für Probleme, welche die eigene Gemeinschaft oder die Welt betreffen. </a:t>
            </a:r>
            <a:endParaRPr lang="de-DE" dirty="0"/>
          </a:p>
        </p:txBody>
      </p:sp>
      <p:sp>
        <p:nvSpPr>
          <p:cNvPr id="4" name="Foliennummernplatzhalter 3"/>
          <p:cNvSpPr>
            <a:spLocks noGrp="1"/>
          </p:cNvSpPr>
          <p:nvPr>
            <p:ph type="sldNum" sz="quarter" idx="5"/>
          </p:nvPr>
        </p:nvSpPr>
        <p:spPr/>
        <p:txBody>
          <a:bodyPr/>
          <a:lstStyle/>
          <a:p>
            <a:fld id="{94A42BAB-5697-BE4B-85FE-817523F51081}" type="slidenum">
              <a:rPr lang="de-DE" smtClean="0"/>
              <a:t>14</a:t>
            </a:fld>
            <a:endParaRPr lang="de-DE"/>
          </a:p>
        </p:txBody>
      </p:sp>
    </p:spTree>
    <p:extLst>
      <p:ext uri="{BB962C8B-B14F-4D97-AF65-F5344CB8AC3E}">
        <p14:creationId xmlns:p14="http://schemas.microsoft.com/office/powerpoint/2010/main" val="185524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sz="1200" dirty="0"/>
              <a:t>In Bezug auf ihre emotionale und soziale Gesundheit. </a:t>
            </a:r>
          </a:p>
          <a:p>
            <a:pPr marL="0" indent="0">
              <a:buNone/>
            </a:pPr>
            <a:r>
              <a:rPr lang="de-CH" sz="1200" dirty="0"/>
              <a:t>Daher kann das gesamte SEE Learning als in Mitgefühl verwurzelt angesehen werden: </a:t>
            </a:r>
          </a:p>
          <a:p>
            <a:pPr marL="0" indent="0">
              <a:buNone/>
            </a:pPr>
            <a:r>
              <a:rPr lang="de-CH" sz="1200" dirty="0"/>
              <a:t>Mitgefühl für sich selbst (Selbstmitgefühl) und Mitgefühl für andere. Es reicht jedoch nicht </a:t>
            </a:r>
          </a:p>
          <a:p>
            <a:pPr marL="0" indent="0">
              <a:buNone/>
            </a:pPr>
            <a:r>
              <a:rPr lang="de-CH" sz="1200" dirty="0"/>
              <a:t>aus, den </a:t>
            </a:r>
            <a:r>
              <a:rPr lang="de-CH" sz="1200" dirty="0" err="1"/>
              <a:t>SchülerInnen</a:t>
            </a:r>
            <a:r>
              <a:rPr lang="de-CH" sz="1200" dirty="0"/>
              <a:t> und Schülern lediglich zu sagen, dass sie </a:t>
            </a:r>
          </a:p>
          <a:p>
            <a:pPr marL="0" indent="0">
              <a:buNone/>
            </a:pPr>
            <a:r>
              <a:rPr lang="de-CH" sz="1200" dirty="0"/>
              <a:t>anderen und sich selbst </a:t>
            </a:r>
          </a:p>
          <a:p>
            <a:pPr marL="0" indent="0">
              <a:buNone/>
            </a:pPr>
            <a:r>
              <a:rPr lang="de-CH" sz="1200" dirty="0"/>
              <a:t>gegenüber mitfühlend sein sollen, sondern es ist notwendig, ei</a:t>
            </a:r>
          </a:p>
          <a:p>
            <a:pPr marL="0" indent="0">
              <a:buNone/>
            </a:pPr>
            <a:r>
              <a:rPr lang="de-CH" dirty="0"/>
              <a:t>ne Reihe von Methoden zu </a:t>
            </a:r>
          </a:p>
          <a:p>
            <a:r>
              <a:rPr lang="de-CH" dirty="0"/>
              <a:t>zeigen und ein Arsenal von Werkzeugen zur Verfügung zu stellen.</a:t>
            </a:r>
          </a:p>
          <a:p>
            <a:r>
              <a:rPr lang="de-CH" dirty="0"/>
              <a:t> Wenn die Schülerinnen </a:t>
            </a:r>
          </a:p>
          <a:p>
            <a:r>
              <a:rPr lang="de-CH" dirty="0"/>
              <a:t>und Schüler den Wert dieser Werkzeuge und Methoden verstehen, werden</a:t>
            </a:r>
          </a:p>
          <a:p>
            <a:r>
              <a:rPr lang="de-CH" dirty="0"/>
              <a:t> sie anfangen, sie </a:t>
            </a:r>
          </a:p>
          <a:p>
            <a:r>
              <a:rPr lang="de-CH" dirty="0"/>
              <a:t>für sich selbst anzuwenden. An diesem Punkt werden sie zu ihren </a:t>
            </a:r>
          </a:p>
          <a:p>
            <a:r>
              <a:rPr lang="de-CH" dirty="0"/>
              <a:t>eigenen und gegenseitigen </a:t>
            </a:r>
          </a:p>
          <a:p>
            <a:r>
              <a:rPr lang="de-CH" dirty="0"/>
              <a:t>Lehrerinnen und Lehrern.</a:t>
            </a:r>
          </a:p>
          <a:p>
            <a:endParaRPr lang="de-CH" dirty="0"/>
          </a:p>
          <a:p>
            <a:endParaRPr lang="de-DE" dirty="0"/>
          </a:p>
        </p:txBody>
      </p:sp>
      <p:sp>
        <p:nvSpPr>
          <p:cNvPr id="4" name="Foliennummernplatzhalter 3"/>
          <p:cNvSpPr>
            <a:spLocks noGrp="1"/>
          </p:cNvSpPr>
          <p:nvPr>
            <p:ph type="sldNum" sz="quarter" idx="10"/>
          </p:nvPr>
        </p:nvSpPr>
        <p:spPr/>
        <p:txBody>
          <a:bodyPr/>
          <a:lstStyle/>
          <a:p>
            <a:fld id="{94A42BAB-5697-BE4B-85FE-817523F51081}" type="slidenum">
              <a:rPr lang="de-DE" smtClean="0"/>
              <a:t>15</a:t>
            </a:fld>
            <a:endParaRPr lang="de-DE"/>
          </a:p>
        </p:txBody>
      </p:sp>
    </p:spTree>
    <p:extLst>
      <p:ext uri="{BB962C8B-B14F-4D97-AF65-F5344CB8AC3E}">
        <p14:creationId xmlns:p14="http://schemas.microsoft.com/office/powerpoint/2010/main" val="255644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11/18/18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11/18/18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11/18/18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11/18/18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orldhappiness.report/wp-content/uploads/sites/2/2016/03/HR-V1_web.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See Learning</a:t>
            </a:r>
          </a:p>
        </p:txBody>
      </p:sp>
      <p:sp>
        <p:nvSpPr>
          <p:cNvPr id="3" name="Untertitel 2"/>
          <p:cNvSpPr>
            <a:spLocks noGrp="1"/>
          </p:cNvSpPr>
          <p:nvPr>
            <p:ph type="subTitle" idx="1"/>
          </p:nvPr>
        </p:nvSpPr>
        <p:spPr/>
        <p:txBody>
          <a:bodyPr/>
          <a:lstStyle/>
          <a:p>
            <a:r>
              <a:rPr lang="de-DE" dirty="0"/>
              <a:t>Ein Curriculum rund um Mitgefühl</a:t>
            </a:r>
          </a:p>
        </p:txBody>
      </p:sp>
    </p:spTree>
    <p:extLst>
      <p:ext uri="{BB962C8B-B14F-4D97-AF65-F5344CB8AC3E}">
        <p14:creationId xmlns:p14="http://schemas.microsoft.com/office/powerpoint/2010/main" val="1915200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Konzeptueller Rahmen </a:t>
            </a:r>
            <a:br>
              <a:rPr lang="de-DE" dirty="0"/>
            </a:br>
            <a:endParaRPr lang="de-DE" dirty="0"/>
          </a:p>
        </p:txBody>
      </p:sp>
      <p:sp>
        <p:nvSpPr>
          <p:cNvPr id="3" name="Inhaltsplatzhalter 2"/>
          <p:cNvSpPr>
            <a:spLocks noGrp="1"/>
          </p:cNvSpPr>
          <p:nvPr>
            <p:ph idx="1"/>
          </p:nvPr>
        </p:nvSpPr>
        <p:spPr>
          <a:xfrm>
            <a:off x="1371600" y="1445172"/>
            <a:ext cx="9601200" cy="4422228"/>
          </a:xfrm>
        </p:spPr>
        <p:txBody>
          <a:bodyPr>
            <a:normAutofit fontScale="92500" lnSpcReduction="10000"/>
          </a:bodyPr>
          <a:lstStyle/>
          <a:p>
            <a:pPr marL="0" indent="0">
              <a:buNone/>
            </a:pPr>
            <a:r>
              <a:rPr lang="de-DE" sz="2800" b="1" dirty="0">
                <a:solidFill>
                  <a:srgbClr val="0000FF"/>
                </a:solidFill>
              </a:rPr>
              <a:t>Drei Dimensionen </a:t>
            </a:r>
          </a:p>
          <a:p>
            <a:pPr marL="457200" indent="-457200">
              <a:buFont typeface="Franklin Gothic Book" panose="020B0503020102020204" pitchFamily="34" charset="0"/>
              <a:buAutoNum type="arabicPeriod"/>
            </a:pPr>
            <a:r>
              <a:rPr lang="de-DE" sz="2800" dirty="0"/>
              <a:t>Gewahrsein</a:t>
            </a:r>
          </a:p>
          <a:p>
            <a:pPr marL="457200" indent="-457200">
              <a:buAutoNum type="arabicPeriod"/>
            </a:pPr>
            <a:r>
              <a:rPr lang="de-DE" sz="2800" dirty="0"/>
              <a:t>Mitgefühl</a:t>
            </a:r>
          </a:p>
          <a:p>
            <a:pPr marL="457200" indent="-457200">
              <a:buAutoNum type="arabicPeriod"/>
            </a:pPr>
            <a:r>
              <a:rPr lang="de-DE" sz="2800" dirty="0"/>
              <a:t>Engagement</a:t>
            </a:r>
          </a:p>
          <a:p>
            <a:pPr marL="0" indent="0">
              <a:buNone/>
            </a:pPr>
            <a:endParaRPr lang="de-DE" sz="2800" dirty="0"/>
          </a:p>
          <a:p>
            <a:pPr marL="0" indent="0">
              <a:buNone/>
            </a:pPr>
            <a:r>
              <a:rPr lang="de-DE" sz="2800" dirty="0">
                <a:solidFill>
                  <a:srgbClr val="0000FF"/>
                </a:solidFill>
              </a:rPr>
              <a:t>Drei Bereiche</a:t>
            </a:r>
          </a:p>
          <a:p>
            <a:pPr marL="0" indent="0">
              <a:buNone/>
            </a:pPr>
            <a:r>
              <a:rPr lang="de-DE" sz="2800" dirty="0"/>
              <a:t>1. Persönlich </a:t>
            </a:r>
          </a:p>
          <a:p>
            <a:pPr marL="0" indent="0">
              <a:buNone/>
            </a:pPr>
            <a:r>
              <a:rPr lang="de-DE" sz="2800" dirty="0"/>
              <a:t>2. Sozial </a:t>
            </a:r>
          </a:p>
          <a:p>
            <a:pPr marL="0" indent="0">
              <a:buNone/>
            </a:pPr>
            <a:r>
              <a:rPr lang="de-DE" sz="2800" dirty="0"/>
              <a:t>3. Systemisch </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4" name="Bild 3" descr="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714" y="1997309"/>
            <a:ext cx="5081604" cy="3726509"/>
          </a:xfrm>
          <a:prstGeom prst="rect">
            <a:avLst/>
          </a:prstGeom>
        </p:spPr>
      </p:pic>
    </p:spTree>
    <p:extLst>
      <p:ext uri="{BB962C8B-B14F-4D97-AF65-F5344CB8AC3E}">
        <p14:creationId xmlns:p14="http://schemas.microsoft.com/office/powerpoint/2010/main" val="205040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6699" y="1177894"/>
            <a:ext cx="2540096" cy="5447749"/>
          </a:xfrm>
        </p:spPr>
        <p:txBody>
          <a:bodyPr>
            <a:normAutofit/>
          </a:bodyPr>
          <a:lstStyle/>
          <a:p>
            <a:r>
              <a:rPr lang="de-CH" sz="2000" b="1" dirty="0"/>
              <a:t>9 Komponenten:</a:t>
            </a:r>
            <a:br>
              <a:rPr lang="de-CH" sz="2000" b="1" dirty="0"/>
            </a:br>
            <a:r>
              <a:rPr lang="de-CH" sz="2000" b="1" dirty="0"/>
              <a:t>3 Bereiche</a:t>
            </a:r>
            <a:br>
              <a:rPr lang="de-CH" sz="2000" b="1" dirty="0"/>
            </a:br>
            <a:r>
              <a:rPr lang="de-CH" sz="2000" b="1" dirty="0"/>
              <a:t>3 Dimensionen </a:t>
            </a:r>
            <a:endParaRPr lang="de-DE" sz="2000" dirty="0"/>
          </a:p>
        </p:txBody>
      </p:sp>
      <p:pic>
        <p:nvPicPr>
          <p:cNvPr id="4" name="Inhaltsplatzhalter 3"/>
          <p:cNvPicPr>
            <a:picLocks noGrp="1"/>
          </p:cNvPicPr>
          <p:nvPr>
            <p:ph idx="1"/>
          </p:nvPr>
        </p:nvPicPr>
        <p:blipFill rotWithShape="1">
          <a:blip r:embed="rId2">
            <a:extLst>
              <a:ext uri="{28A0092B-C50C-407E-A947-70E740481C1C}">
                <a14:useLocalDpi xmlns:a14="http://schemas.microsoft.com/office/drawing/2010/main" val="0"/>
              </a:ext>
            </a:extLst>
          </a:blip>
          <a:srcRect l="-1583" t="2" r="-1" b="-1"/>
          <a:stretch/>
        </p:blipFill>
        <p:spPr bwMode="auto">
          <a:xfrm>
            <a:off x="3165917" y="294473"/>
            <a:ext cx="7215344" cy="6055101"/>
          </a:xfrm>
          <a:prstGeom prst="rect">
            <a:avLst/>
          </a:prstGeom>
          <a:noFill/>
          <a:ln>
            <a:noFill/>
          </a:ln>
        </p:spPr>
      </p:pic>
    </p:spTree>
    <p:extLst>
      <p:ext uri="{BB962C8B-B14F-4D97-AF65-F5344CB8AC3E}">
        <p14:creationId xmlns:p14="http://schemas.microsoft.com/office/powerpoint/2010/main" val="147940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4780" y="212123"/>
            <a:ext cx="10045620" cy="5447749"/>
          </a:xfrm>
        </p:spPr>
        <p:txBody>
          <a:bodyPr>
            <a:noAutofit/>
          </a:bodyPr>
          <a:lstStyle/>
          <a:p>
            <a:br>
              <a:rPr lang="de-CH" sz="1200" dirty="0"/>
            </a:br>
            <a:endParaRPr lang="de-DE" sz="1200" dirty="0"/>
          </a:p>
        </p:txBody>
      </p:sp>
      <p:sp>
        <p:nvSpPr>
          <p:cNvPr id="3" name="Inhaltsplatzhalter 2"/>
          <p:cNvSpPr>
            <a:spLocks noGrp="1"/>
          </p:cNvSpPr>
          <p:nvPr>
            <p:ph idx="1"/>
          </p:nvPr>
        </p:nvSpPr>
        <p:spPr>
          <a:xfrm>
            <a:off x="927180" y="308225"/>
            <a:ext cx="10045620" cy="5559175"/>
          </a:xfrm>
        </p:spPr>
        <p:txBody>
          <a:bodyPr>
            <a:normAutofit fontScale="92500" lnSpcReduction="20000"/>
          </a:bodyPr>
          <a:lstStyle/>
          <a:p>
            <a:pPr marL="0" indent="0">
              <a:buNone/>
            </a:pPr>
            <a:r>
              <a:rPr lang="de-DE" sz="2800" dirty="0"/>
              <a:t>Folgende Lebenskompetenzen werden gezielt gefördert</a:t>
            </a:r>
            <a:br>
              <a:rPr lang="de-DE" sz="2800" b="1" dirty="0"/>
            </a:br>
            <a:endParaRPr lang="de-DE" sz="2800" b="1" dirty="0"/>
          </a:p>
          <a:p>
            <a:pPr marL="0" indent="0">
              <a:buNone/>
            </a:pPr>
            <a:r>
              <a:rPr lang="de-CH" b="1" dirty="0"/>
              <a:t>Aufmerksamkeit und Selbstwahrnehmung: </a:t>
            </a:r>
          </a:p>
          <a:p>
            <a:pPr>
              <a:buFont typeface="Arial" panose="020B0604020202020204" pitchFamily="34" charset="0"/>
              <a:buChar char="•"/>
            </a:pPr>
            <a:r>
              <a:rPr lang="de-CH" dirty="0"/>
              <a:t>Wahrnehmung von Körper und Empfindungen </a:t>
            </a:r>
          </a:p>
          <a:p>
            <a:pPr>
              <a:buFont typeface="Arial" panose="020B0604020202020204" pitchFamily="34" charset="0"/>
              <a:buChar char="•"/>
            </a:pPr>
            <a:r>
              <a:rPr lang="de-CH" dirty="0"/>
              <a:t>Emotionen und Gefühle wahrnehmen </a:t>
            </a:r>
          </a:p>
          <a:p>
            <a:pPr>
              <a:buFont typeface="Arial" panose="020B0604020202020204" pitchFamily="34" charset="0"/>
              <a:buChar char="•"/>
            </a:pPr>
            <a:r>
              <a:rPr lang="de-CH" dirty="0"/>
              <a:t>Landkarte des Geistes - Kategorisieren der Emotionen anhand von Emotionsmodellen, </a:t>
            </a:r>
            <a:br>
              <a:rPr lang="de-CH" dirty="0"/>
            </a:br>
            <a:endParaRPr lang="de-CH" dirty="0"/>
          </a:p>
          <a:p>
            <a:pPr marL="0" indent="0">
              <a:buNone/>
            </a:pPr>
            <a:r>
              <a:rPr lang="de-CH" b="1" dirty="0"/>
              <a:t>Selbstmitgefühl: </a:t>
            </a:r>
          </a:p>
          <a:p>
            <a:pPr>
              <a:buFont typeface="Arial" panose="020B0604020202020204" pitchFamily="34" charset="0"/>
              <a:buChar char="•"/>
            </a:pPr>
            <a:r>
              <a:rPr lang="de-CH" dirty="0"/>
              <a:t>Emotionen im Kontext verstehen</a:t>
            </a:r>
          </a:p>
          <a:p>
            <a:pPr>
              <a:buFont typeface="Arial" panose="020B0604020202020204" pitchFamily="34" charset="0"/>
              <a:buChar char="•"/>
            </a:pPr>
            <a:r>
              <a:rPr lang="de-CH" dirty="0"/>
              <a:t>Selbstakzeptanz</a:t>
            </a:r>
            <a:br>
              <a:rPr lang="de-CH" dirty="0"/>
            </a:br>
            <a:endParaRPr lang="de-CH" dirty="0"/>
          </a:p>
          <a:p>
            <a:pPr marL="0" indent="0">
              <a:buNone/>
            </a:pPr>
            <a:r>
              <a:rPr lang="de-CH" b="1" dirty="0"/>
              <a:t>Selbstregulation: </a:t>
            </a:r>
            <a:endParaRPr lang="de-CH" dirty="0"/>
          </a:p>
          <a:p>
            <a:pPr lvl="0">
              <a:buFont typeface="Arial" panose="020B0604020202020204" pitchFamily="34" charset="0"/>
              <a:buChar char="•"/>
            </a:pPr>
            <a:r>
              <a:rPr lang="de-CH" dirty="0"/>
              <a:t>Gleichgewicht des Körpers </a:t>
            </a:r>
          </a:p>
          <a:p>
            <a:pPr lvl="0">
              <a:buFont typeface="Arial" panose="020B0604020202020204" pitchFamily="34" charset="0"/>
              <a:buChar char="•"/>
            </a:pPr>
            <a:r>
              <a:rPr lang="de-CH" dirty="0"/>
              <a:t>Kognitive Kontrolle und Impulskontrolle </a:t>
            </a:r>
          </a:p>
          <a:p>
            <a:pPr>
              <a:buFont typeface="Arial" panose="020B0604020202020204" pitchFamily="34" charset="0"/>
              <a:buChar char="•"/>
            </a:pPr>
            <a:r>
              <a:rPr lang="de-CH" dirty="0"/>
              <a:t>Umgang mit Emotionen </a:t>
            </a:r>
          </a:p>
          <a:p>
            <a:pPr>
              <a:buFont typeface="Arial" panose="020B0604020202020204" pitchFamily="34" charset="0"/>
              <a:buChar char="•"/>
            </a:pPr>
            <a:endParaRPr lang="de-DE" dirty="0"/>
          </a:p>
        </p:txBody>
      </p:sp>
    </p:spTree>
    <p:extLst>
      <p:ext uri="{BB962C8B-B14F-4D97-AF65-F5344CB8AC3E}">
        <p14:creationId xmlns:p14="http://schemas.microsoft.com/office/powerpoint/2010/main" val="188639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5D2DA8A-EFFF-4C4B-81CC-434EC307C14C}"/>
              </a:ext>
            </a:extLst>
          </p:cNvPr>
          <p:cNvSpPr>
            <a:spLocks noGrp="1"/>
          </p:cNvSpPr>
          <p:nvPr>
            <p:ph idx="1"/>
          </p:nvPr>
        </p:nvSpPr>
        <p:spPr>
          <a:xfrm>
            <a:off x="1295400" y="485454"/>
            <a:ext cx="9601200" cy="5887092"/>
          </a:xfrm>
        </p:spPr>
        <p:txBody>
          <a:bodyPr>
            <a:normAutofit fontScale="92500" lnSpcReduction="10000"/>
          </a:bodyPr>
          <a:lstStyle/>
          <a:p>
            <a:pPr marL="0" indent="0">
              <a:buNone/>
            </a:pPr>
            <a:r>
              <a:rPr lang="de-CH" b="1" dirty="0"/>
              <a:t>Zwischenmenschliches/Interpersonelles Gewahrsein :</a:t>
            </a:r>
          </a:p>
          <a:p>
            <a:pPr>
              <a:buFont typeface="Arial" panose="020B0604020202020204" pitchFamily="34" charset="0"/>
              <a:buChar char="•"/>
            </a:pPr>
            <a:r>
              <a:rPr lang="de-CH" dirty="0"/>
              <a:t>Wahrnehmen der sozialen Wirklichkeit </a:t>
            </a:r>
          </a:p>
          <a:p>
            <a:pPr>
              <a:buFont typeface="Arial" panose="020B0604020202020204" pitchFamily="34" charset="0"/>
              <a:buChar char="•"/>
            </a:pPr>
            <a:r>
              <a:rPr lang="de-CH" dirty="0"/>
              <a:t>Bewusstsein für die gemeinsame Wirklichkeit mit anderen </a:t>
            </a:r>
          </a:p>
          <a:p>
            <a:pPr>
              <a:buFont typeface="Arial" panose="020B0604020202020204" pitchFamily="34" charset="0"/>
              <a:buChar char="•"/>
            </a:pPr>
            <a:r>
              <a:rPr lang="de-CH" dirty="0"/>
              <a:t>Vielfalt und Unterschiedlichkeit schätzen </a:t>
            </a:r>
          </a:p>
          <a:p>
            <a:pPr>
              <a:buFont typeface="Arial" panose="020B0604020202020204" pitchFamily="34" charset="0"/>
              <a:buChar char="•"/>
            </a:pPr>
            <a:endParaRPr lang="de-CH" dirty="0"/>
          </a:p>
          <a:p>
            <a:pPr marL="0" indent="0">
              <a:buNone/>
            </a:pPr>
            <a:r>
              <a:rPr lang="de-CH" b="1" dirty="0"/>
              <a:t>Mitgefühl für Andere:</a:t>
            </a:r>
          </a:p>
          <a:p>
            <a:pPr>
              <a:buFont typeface="Arial" panose="020B0604020202020204" pitchFamily="34" charset="0"/>
              <a:buChar char="•"/>
            </a:pPr>
            <a:r>
              <a:rPr lang="de-CH" dirty="0"/>
              <a:t>Gefühle und Emotionen anderer im jeweiligen Kontext verstehen </a:t>
            </a:r>
          </a:p>
          <a:p>
            <a:pPr>
              <a:buFont typeface="Arial" panose="020B0604020202020204" pitchFamily="34" charset="0"/>
              <a:buChar char="•"/>
            </a:pPr>
            <a:r>
              <a:rPr lang="de-CH" dirty="0"/>
              <a:t>Wertschätzen und Kultivieren von Güte und Mitgefühl </a:t>
            </a:r>
          </a:p>
          <a:p>
            <a:pPr>
              <a:buFont typeface="Arial" panose="020B0604020202020204" pitchFamily="34" charset="0"/>
              <a:buChar char="•"/>
            </a:pPr>
            <a:r>
              <a:rPr lang="de-CH" dirty="0"/>
              <a:t>Andere ethische Veranlagungen wertschätzen und pflegen </a:t>
            </a:r>
          </a:p>
          <a:p>
            <a:pPr marL="0" indent="0">
              <a:buNone/>
            </a:pPr>
            <a:endParaRPr lang="de-CH" b="1" dirty="0"/>
          </a:p>
          <a:p>
            <a:pPr marL="0" indent="0">
              <a:buNone/>
            </a:pPr>
            <a:r>
              <a:rPr lang="de-CH" b="1" dirty="0"/>
              <a:t>Beziehungskompetenzen:</a:t>
            </a:r>
          </a:p>
          <a:p>
            <a:pPr>
              <a:buFont typeface="Arial" panose="020B0604020202020204" pitchFamily="34" charset="0"/>
              <a:buChar char="•"/>
            </a:pPr>
            <a:r>
              <a:rPr lang="de-CH" dirty="0"/>
              <a:t>Empathisches Zuhören </a:t>
            </a:r>
          </a:p>
          <a:p>
            <a:pPr>
              <a:buFont typeface="Arial" panose="020B0604020202020204" pitchFamily="34" charset="0"/>
              <a:buChar char="•"/>
            </a:pPr>
            <a:r>
              <a:rPr lang="de-CH" dirty="0"/>
              <a:t>Konstruktive Kommunikation </a:t>
            </a:r>
          </a:p>
          <a:p>
            <a:pPr>
              <a:buFont typeface="Arial" panose="020B0604020202020204" pitchFamily="34" charset="0"/>
              <a:buChar char="•"/>
            </a:pPr>
            <a:r>
              <a:rPr lang="de-CH" dirty="0"/>
              <a:t>Anderen helfen </a:t>
            </a:r>
          </a:p>
          <a:p>
            <a:pPr>
              <a:buFont typeface="Arial" panose="020B0604020202020204" pitchFamily="34" charset="0"/>
              <a:buChar char="•"/>
            </a:pPr>
            <a:r>
              <a:rPr lang="de-CH" dirty="0"/>
              <a:t>Konfliktbewältigung </a:t>
            </a:r>
            <a:endParaRPr lang="de-DE" dirty="0"/>
          </a:p>
        </p:txBody>
      </p:sp>
    </p:spTree>
    <p:extLst>
      <p:ext uri="{BB962C8B-B14F-4D97-AF65-F5344CB8AC3E}">
        <p14:creationId xmlns:p14="http://schemas.microsoft.com/office/powerpoint/2010/main" val="390909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F4FA12C-A727-954E-925E-60ABC0B4647D}"/>
              </a:ext>
            </a:extLst>
          </p:cNvPr>
          <p:cNvSpPr>
            <a:spLocks noGrp="1"/>
          </p:cNvSpPr>
          <p:nvPr>
            <p:ph idx="1"/>
          </p:nvPr>
        </p:nvSpPr>
        <p:spPr>
          <a:xfrm>
            <a:off x="1295400" y="772702"/>
            <a:ext cx="9601200" cy="5312596"/>
          </a:xfrm>
        </p:spPr>
        <p:txBody>
          <a:bodyPr/>
          <a:lstStyle/>
          <a:p>
            <a:pPr marL="0" indent="0">
              <a:buNone/>
            </a:pPr>
            <a:r>
              <a:rPr lang="de-CH" b="1" dirty="0"/>
              <a:t>Interdependenz schätzen:</a:t>
            </a:r>
          </a:p>
          <a:p>
            <a:pPr>
              <a:buFont typeface="Arial" panose="020B0604020202020204" pitchFamily="34" charset="0"/>
              <a:buChar char="•"/>
            </a:pPr>
            <a:r>
              <a:rPr lang="de-CH" dirty="0"/>
              <a:t>Interdependente Systeme verstehen </a:t>
            </a:r>
          </a:p>
          <a:p>
            <a:pPr>
              <a:buFont typeface="Arial" panose="020B0604020202020204" pitchFamily="34" charset="0"/>
              <a:buChar char="•"/>
            </a:pPr>
            <a:r>
              <a:rPr lang="de-CH" dirty="0"/>
              <a:t>Individuen in einem Systemkontext </a:t>
            </a:r>
          </a:p>
          <a:p>
            <a:pPr>
              <a:buFont typeface="Arial" panose="020B0604020202020204" pitchFamily="34" charset="0"/>
              <a:buChar char="•"/>
            </a:pPr>
            <a:endParaRPr lang="de-CH" dirty="0"/>
          </a:p>
          <a:p>
            <a:pPr marL="0" indent="0">
              <a:buNone/>
            </a:pPr>
            <a:r>
              <a:rPr lang="de-CH" b="1" dirty="0"/>
              <a:t>Gemeinsame Menschlichkeit erkennen:</a:t>
            </a:r>
          </a:p>
          <a:p>
            <a:pPr>
              <a:buFont typeface="Arial" panose="020B0604020202020204" pitchFamily="34" charset="0"/>
              <a:buChar char="•"/>
            </a:pPr>
            <a:r>
              <a:rPr lang="de-CH" dirty="0"/>
              <a:t>Würdigung der grundlegenden Gleichheit aller </a:t>
            </a:r>
          </a:p>
          <a:p>
            <a:pPr>
              <a:buFont typeface="Arial" panose="020B0604020202020204" pitchFamily="34" charset="0"/>
              <a:buChar char="•"/>
            </a:pPr>
            <a:r>
              <a:rPr lang="de-CH" dirty="0"/>
              <a:t>Erkennen, wie Systeme das Wohlbefinden beeinflussen </a:t>
            </a:r>
          </a:p>
          <a:p>
            <a:pPr>
              <a:buFont typeface="Arial" panose="020B0604020202020204" pitchFamily="34" charset="0"/>
              <a:buChar char="•"/>
            </a:pPr>
            <a:endParaRPr lang="de-CH" dirty="0"/>
          </a:p>
          <a:p>
            <a:pPr marL="0" indent="0">
              <a:buNone/>
            </a:pPr>
            <a:r>
              <a:rPr lang="de-CH" b="1" dirty="0"/>
              <a:t>Gemeinschaftsbezogenes und globales Engagement:</a:t>
            </a:r>
          </a:p>
          <a:p>
            <a:pPr>
              <a:buFont typeface="Arial" panose="020B0604020202020204" pitchFamily="34" charset="0"/>
              <a:buChar char="•"/>
            </a:pPr>
            <a:r>
              <a:rPr lang="de-CH" dirty="0"/>
              <a:t>Ergründen des eigenen Potenzials für positive Veränderungen in Gemeinschaft und in der Welt </a:t>
            </a:r>
          </a:p>
          <a:p>
            <a:pPr>
              <a:buFont typeface="Arial" panose="020B0604020202020204" pitchFamily="34" charset="0"/>
              <a:buChar char="•"/>
            </a:pPr>
            <a:r>
              <a:rPr lang="de-CH" dirty="0"/>
              <a:t>Engagement für gemeinschaftliche und globale Lösungsansätze  </a:t>
            </a:r>
            <a:endParaRPr lang="de-DE" dirty="0"/>
          </a:p>
        </p:txBody>
      </p:sp>
    </p:spTree>
    <p:extLst>
      <p:ext uri="{BB962C8B-B14F-4D97-AF65-F5344CB8AC3E}">
        <p14:creationId xmlns:p14="http://schemas.microsoft.com/office/powerpoint/2010/main" val="226845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Mentale Hygiene - Emotionale Hygiene </a:t>
            </a:r>
          </a:p>
        </p:txBody>
      </p:sp>
      <p:sp>
        <p:nvSpPr>
          <p:cNvPr id="3" name="Inhaltsplatzhalter 2"/>
          <p:cNvSpPr>
            <a:spLocks noGrp="1"/>
          </p:cNvSpPr>
          <p:nvPr>
            <p:ph idx="1"/>
          </p:nvPr>
        </p:nvSpPr>
        <p:spPr>
          <a:xfrm>
            <a:off x="1242754" y="2230748"/>
            <a:ext cx="6543192" cy="3581400"/>
          </a:xfrm>
        </p:spPr>
        <p:txBody>
          <a:bodyPr>
            <a:normAutofit/>
          </a:bodyPr>
          <a:lstStyle/>
          <a:p>
            <a:pPr marL="0" indent="0">
              <a:buNone/>
            </a:pPr>
            <a:r>
              <a:rPr lang="de-DE" sz="2800" dirty="0">
                <a:solidFill>
                  <a:schemeClr val="tx1"/>
                </a:solidFill>
              </a:rPr>
              <a:t>Alle Komponenten werden in einem pädagogischen Kontext vermittelt, der auf Mitgefühl basiert, mit Lehrkräften, die bestrebt sind, diesen zugrundeliegenden Wert zu verkörpern.</a:t>
            </a:r>
          </a:p>
          <a:p>
            <a:pPr marL="0" indent="0">
              <a:buNone/>
            </a:pPr>
            <a:endParaRPr lang="de-DE" sz="8000" dirty="0"/>
          </a:p>
          <a:p>
            <a:pPr marL="0" indent="0">
              <a:buNone/>
            </a:pPr>
            <a:endParaRPr lang="de-DE" dirty="0"/>
          </a:p>
          <a:p>
            <a:pPr marL="0" indent="0">
              <a:buNone/>
            </a:pPr>
            <a:endParaRPr lang="de-CH" dirty="0"/>
          </a:p>
          <a:p>
            <a:pPr marL="0" indent="0">
              <a:buNone/>
            </a:pPr>
            <a:endParaRPr lang="de-DE" dirty="0"/>
          </a:p>
        </p:txBody>
      </p:sp>
      <p:pic>
        <p:nvPicPr>
          <p:cNvPr id="4" name="Bild 3" descr="15205865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797" y="2043618"/>
            <a:ext cx="2324100" cy="3492500"/>
          </a:xfrm>
          <a:prstGeom prst="rect">
            <a:avLst/>
          </a:prstGeom>
        </p:spPr>
      </p:pic>
    </p:spTree>
    <p:extLst>
      <p:ext uri="{BB962C8B-B14F-4D97-AF65-F5344CB8AC3E}">
        <p14:creationId xmlns:p14="http://schemas.microsoft.com/office/powerpoint/2010/main" val="354716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371600" y="1067465"/>
            <a:ext cx="9601200" cy="4799935"/>
          </a:xfrm>
        </p:spPr>
        <p:txBody>
          <a:bodyPr>
            <a:normAutofit fontScale="92500"/>
          </a:bodyPr>
          <a:lstStyle/>
          <a:p>
            <a:pPr marL="0" indent="0">
              <a:buNone/>
            </a:pPr>
            <a:endParaRPr lang="de-CH" dirty="0"/>
          </a:p>
          <a:p>
            <a:pPr marL="0" indent="0">
              <a:buNone/>
            </a:pPr>
            <a:r>
              <a:rPr lang="de-CH" sz="2400" dirty="0"/>
              <a:t>"Wir brauchen also eine neue Ethik, welche die besten Werte, die in allen Religionen zu finden sind, beinhaltet, aber auch Menschen ohne religiösen Glauben gleichermaßen überzeugt. Der Dalai Lama hat es so formuliert:</a:t>
            </a:r>
            <a:br>
              <a:rPr lang="de-CH" sz="2400" dirty="0"/>
            </a:br>
            <a:br>
              <a:rPr lang="de-CH" sz="2400" dirty="0"/>
            </a:br>
            <a:r>
              <a:rPr lang="de-CH" sz="2400" b="1" dirty="0"/>
              <a:t>"Trotz all seiner Vorteile, moralische Führung und Sinn im Leben anzubieten, ist Religion als Grundlage für Ethik nicht mehr ausreichend. Viele Menschen folgen keiner Religion mehr. Darüber hinaus könnte in den heutigen säkularen und multikulturellen Gesellschaften jede religiös begründete Antwort  auf das Problem der Vernachlässigung der inneren Werte nicht universell und damit unzureichend sein. Wir brauchen einen ethischen Ansatz, der für Menschen mit und ohne religiösen Glauben gleichermaßen akzeptabel ist. Wir brauchen eine säkulare Ethik."</a:t>
            </a:r>
            <a:endParaRPr lang="de-CH" sz="2400" dirty="0"/>
          </a:p>
          <a:p>
            <a:r>
              <a:rPr lang="de-CH" u="sng" dirty="0">
                <a:hlinkClick r:id="rId2" tooltip="http://worldhappiness.report/wp-content/uploads/sites/2/2016/03/HR-V1_web.pdf"/>
              </a:rPr>
              <a:t>Richard Layard, Kapitel 3 des Welt-Glücksberichtes</a:t>
            </a:r>
            <a:endParaRPr lang="de-CH" dirty="0"/>
          </a:p>
          <a:p>
            <a:endParaRPr lang="de-DE" dirty="0"/>
          </a:p>
        </p:txBody>
      </p:sp>
    </p:spTree>
    <p:extLst>
      <p:ext uri="{BB962C8B-B14F-4D97-AF65-F5344CB8AC3E}">
        <p14:creationId xmlns:p14="http://schemas.microsoft.com/office/powerpoint/2010/main" val="256072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77167" y="828205"/>
            <a:ext cx="6021454" cy="5742224"/>
          </a:xfrm>
        </p:spPr>
        <p:txBody>
          <a:bodyPr>
            <a:normAutofit/>
          </a:bodyPr>
          <a:lstStyle/>
          <a:p>
            <a:pPr marL="0" indent="0">
              <a:buNone/>
            </a:pPr>
            <a:r>
              <a:rPr lang="de-CH" dirty="0"/>
              <a:t> </a:t>
            </a:r>
          </a:p>
          <a:p>
            <a:pPr marL="0" indent="0">
              <a:buNone/>
            </a:pPr>
            <a:r>
              <a:rPr lang="de-CH" dirty="0"/>
              <a:t>Die globale Situation der Menschheit ist so, dass die Notwendigkeit, einen Konsens zu erzielen und gemeinsam in ethischen Fragen zu handeln, vielleicht die dringendste Notwendigkeit ist, die wir gegenwärtig haben.</a:t>
            </a:r>
          </a:p>
          <a:p>
            <a:pPr marL="0" indent="0">
              <a:buNone/>
            </a:pPr>
            <a:r>
              <a:rPr lang="de-CH" dirty="0"/>
              <a:t> </a:t>
            </a:r>
          </a:p>
          <a:p>
            <a:pPr marL="0" indent="0">
              <a:buNone/>
            </a:pPr>
            <a:r>
              <a:rPr lang="de-CH" dirty="0"/>
              <a:t>Denn die Ursachen unserer Probleme liegen nicht allein in den äußeren Bedingungen, sondern auch in den Entscheidungen, die wir Menschen aufgrund unserer Werthaltung treffen.</a:t>
            </a:r>
          </a:p>
          <a:p>
            <a:pPr marL="0" indent="0">
              <a:buNone/>
            </a:pPr>
            <a:endParaRPr lang="de-DE" dirty="0"/>
          </a:p>
        </p:txBody>
      </p:sp>
      <p:pic>
        <p:nvPicPr>
          <p:cNvPr id="4" name="Bild 3" descr="28576820_10215825128603609_1023613222678440338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80" y="828205"/>
            <a:ext cx="4431819" cy="5539774"/>
          </a:xfrm>
          <a:prstGeom prst="rect">
            <a:avLst/>
          </a:prstGeom>
        </p:spPr>
      </p:pic>
    </p:spTree>
    <p:extLst>
      <p:ext uri="{BB962C8B-B14F-4D97-AF65-F5344CB8AC3E}">
        <p14:creationId xmlns:p14="http://schemas.microsoft.com/office/powerpoint/2010/main" val="205790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CH" dirty="0"/>
              <a:t>Die Notwendigkeit, eine universelle </a:t>
            </a:r>
            <a:r>
              <a:rPr lang="mr-IN" dirty="0"/>
              <a:t>–</a:t>
            </a:r>
            <a:r>
              <a:rPr lang="de-CH" dirty="0"/>
              <a:t> auf menschlichen Werten beruhende </a:t>
            </a:r>
            <a:r>
              <a:rPr lang="mr-IN" dirty="0"/>
              <a:t>–</a:t>
            </a:r>
            <a:r>
              <a:rPr lang="de-CH" dirty="0"/>
              <a:t> Ethik in der Gesellschaft und insbesondere in der Bildung zu verankern und zu fördern, ist nicht nur von historischem Interesse. Zunehmend kann dieses Anliegen nicht als Luxus, sondern als Überlebensfrage aufgefasst werden.</a:t>
            </a:r>
          </a:p>
          <a:p>
            <a:pPr marL="0" indent="0">
              <a:buNone/>
            </a:pPr>
            <a:br>
              <a:rPr lang="de-CH" dirty="0"/>
            </a:br>
            <a:endParaRPr lang="de-CH" dirty="0"/>
          </a:p>
          <a:p>
            <a:pPr marL="0" indent="0">
              <a:buNone/>
            </a:pPr>
            <a:r>
              <a:rPr lang="de-CH" dirty="0"/>
              <a:t>Sowohl auf lokaler als auch auf globaler Ebene sind wir mit neuen und zunehmenden Bedrohungen für unsere Sicherheit konfrontiert, sei es auf Ebene der Gewalt in unseren Gemeinschaften oder den Gefahren der Überbevölkerung und der Umweltzerstörung. </a:t>
            </a:r>
          </a:p>
          <a:p>
            <a:pPr marL="0" indent="0">
              <a:buNone/>
            </a:pPr>
            <a:endParaRPr lang="de-DE" dirty="0"/>
          </a:p>
        </p:txBody>
      </p:sp>
    </p:spTree>
    <p:extLst>
      <p:ext uri="{BB962C8B-B14F-4D97-AF65-F5344CB8AC3E}">
        <p14:creationId xmlns:p14="http://schemas.microsoft.com/office/powerpoint/2010/main" val="358349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Hintergrund </a:t>
            </a:r>
          </a:p>
        </p:txBody>
      </p:sp>
      <p:sp>
        <p:nvSpPr>
          <p:cNvPr id="3" name="Inhaltsplatzhalter 2"/>
          <p:cNvSpPr>
            <a:spLocks noGrp="1"/>
          </p:cNvSpPr>
          <p:nvPr>
            <p:ph idx="1"/>
          </p:nvPr>
        </p:nvSpPr>
        <p:spPr/>
        <p:txBody>
          <a:bodyPr/>
          <a:lstStyle/>
          <a:p>
            <a:pPr marL="0" indent="0">
              <a:buNone/>
            </a:pPr>
            <a:r>
              <a:rPr lang="de-DE" dirty="0"/>
              <a:t>Nach mehr als zwei Jahrzehnten an Gesprächen mit führenden Wissenschaftlerinnen und Wissenschaftlern, Pädagogen und Pädagoginnen über das Anliegen, Mitgefühl und Ethik an Schulen und Hochschulen zu bringen, bat der Dalai Lama die </a:t>
            </a:r>
            <a:r>
              <a:rPr lang="de-DE" dirty="0" err="1"/>
              <a:t>Emory</a:t>
            </a:r>
            <a:r>
              <a:rPr lang="de-DE" dirty="0"/>
              <a:t> University, einen Lehrplan für eine, auf Mitgefühl basierende Ethik, zu konzipieren.</a:t>
            </a:r>
            <a:br>
              <a:rPr lang="de-DE" dirty="0"/>
            </a:br>
            <a:br>
              <a:rPr lang="de-DE" dirty="0"/>
            </a:br>
            <a:r>
              <a:rPr lang="de-DE" dirty="0"/>
              <a:t>Das Curriculum sollte auf gesundem Menschenverstand, allgemeiner Erfahrung und wissenschaftlicher Evidenz basieren. </a:t>
            </a:r>
            <a:r>
              <a:rPr lang="de-CH" dirty="0"/>
              <a:t> </a:t>
            </a:r>
            <a:r>
              <a:rPr lang="de-DE" dirty="0"/>
              <a:t>Unter der Leitung von Prof. Dr. Lobsang </a:t>
            </a:r>
            <a:r>
              <a:rPr lang="de-DE" dirty="0" err="1"/>
              <a:t>Tenzin</a:t>
            </a:r>
            <a:r>
              <a:rPr lang="de-DE" dirty="0"/>
              <a:t> </a:t>
            </a:r>
            <a:r>
              <a:rPr lang="de-DE" dirty="0" err="1"/>
              <a:t>Negi</a:t>
            </a:r>
            <a:r>
              <a:rPr lang="de-DE" dirty="0"/>
              <a:t> erstellt das </a:t>
            </a:r>
            <a:r>
              <a:rPr lang="de-DE" dirty="0" err="1"/>
              <a:t>Emory</a:t>
            </a:r>
            <a:r>
              <a:rPr lang="de-DE" dirty="0"/>
              <a:t>-Team das erste Konzept mit ersten Beispielen für erfahrungsorientiertes Lernen.</a:t>
            </a:r>
            <a:r>
              <a:rPr lang="de-CH" dirty="0"/>
              <a:t> </a:t>
            </a:r>
            <a:br>
              <a:rPr lang="de-CH" dirty="0"/>
            </a:br>
            <a:endParaRPr lang="de-CH" dirty="0"/>
          </a:p>
          <a:p>
            <a:endParaRPr lang="de-DE" dirty="0"/>
          </a:p>
        </p:txBody>
      </p:sp>
    </p:spTree>
    <p:extLst>
      <p:ext uri="{BB962C8B-B14F-4D97-AF65-F5344CB8AC3E}">
        <p14:creationId xmlns:p14="http://schemas.microsoft.com/office/powerpoint/2010/main" val="44619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9F37B5-CEFC-094D-A484-1A1B7C1A304A}"/>
              </a:ext>
            </a:extLst>
          </p:cNvPr>
          <p:cNvSpPr>
            <a:spLocks noGrp="1"/>
          </p:cNvSpPr>
          <p:nvPr>
            <p:ph idx="1"/>
          </p:nvPr>
        </p:nvSpPr>
        <p:spPr>
          <a:xfrm>
            <a:off x="1371599" y="1772433"/>
            <a:ext cx="9601200" cy="3581400"/>
          </a:xfrm>
        </p:spPr>
        <p:txBody>
          <a:bodyPr/>
          <a:lstStyle/>
          <a:p>
            <a:pPr marL="0" indent="0" algn="ctr">
              <a:buNone/>
            </a:pPr>
            <a:endParaRPr lang="de-DE" b="1" dirty="0"/>
          </a:p>
          <a:p>
            <a:pPr marL="0" indent="0" algn="ctr">
              <a:buNone/>
            </a:pPr>
            <a:r>
              <a:rPr lang="de-DE" b="1" dirty="0"/>
              <a:t>Soziales, Emotionales und Ethisches Lernen</a:t>
            </a:r>
            <a:endParaRPr lang="de-CH" b="1" dirty="0"/>
          </a:p>
          <a:p>
            <a:pPr marL="0" indent="0" algn="ctr">
              <a:buNone/>
            </a:pPr>
            <a:r>
              <a:rPr lang="de-DE" b="1" dirty="0"/>
              <a:t>Eine Initiative zur Bildung des Herzens</a:t>
            </a:r>
          </a:p>
          <a:p>
            <a:pPr marL="0" indent="0">
              <a:buNone/>
            </a:pPr>
            <a:endParaRPr lang="de-DE" dirty="0"/>
          </a:p>
        </p:txBody>
      </p:sp>
      <p:pic>
        <p:nvPicPr>
          <p:cNvPr id="4" name="image1.jpeg">
            <a:extLst>
              <a:ext uri="{FF2B5EF4-FFF2-40B4-BE49-F238E27FC236}">
                <a16:creationId xmlns:a16="http://schemas.microsoft.com/office/drawing/2014/main" id="{4DF3E50B-C7A1-6947-A465-342C7832AC75}"/>
              </a:ext>
            </a:extLst>
          </p:cNvPr>
          <p:cNvPicPr/>
          <p:nvPr/>
        </p:nvPicPr>
        <p:blipFill>
          <a:blip r:embed="rId2" cstate="print"/>
          <a:stretch>
            <a:fillRect/>
          </a:stretch>
        </p:blipFill>
        <p:spPr>
          <a:xfrm>
            <a:off x="2106202" y="896603"/>
            <a:ext cx="1910994" cy="778085"/>
          </a:xfrm>
          <a:prstGeom prst="rect">
            <a:avLst/>
          </a:prstGeom>
        </p:spPr>
      </p:pic>
      <p:pic>
        <p:nvPicPr>
          <p:cNvPr id="5" name="image2.jpeg">
            <a:extLst>
              <a:ext uri="{FF2B5EF4-FFF2-40B4-BE49-F238E27FC236}">
                <a16:creationId xmlns:a16="http://schemas.microsoft.com/office/drawing/2014/main" id="{B053C72C-A45D-FA4C-8FA4-4503D5C0BEE9}"/>
              </a:ext>
            </a:extLst>
          </p:cNvPr>
          <p:cNvPicPr/>
          <p:nvPr/>
        </p:nvPicPr>
        <p:blipFill>
          <a:blip r:embed="rId3" cstate="print"/>
          <a:stretch>
            <a:fillRect/>
          </a:stretch>
        </p:blipFill>
        <p:spPr>
          <a:xfrm>
            <a:off x="5054886" y="896603"/>
            <a:ext cx="1988823" cy="778085"/>
          </a:xfrm>
          <a:prstGeom prst="rect">
            <a:avLst/>
          </a:prstGeom>
        </p:spPr>
      </p:pic>
      <p:pic>
        <p:nvPicPr>
          <p:cNvPr id="6" name="image3.jpeg">
            <a:extLst>
              <a:ext uri="{FF2B5EF4-FFF2-40B4-BE49-F238E27FC236}">
                <a16:creationId xmlns:a16="http://schemas.microsoft.com/office/drawing/2014/main" id="{6555D842-B7FD-884C-8AAF-DB692D4580B9}"/>
              </a:ext>
            </a:extLst>
          </p:cNvPr>
          <p:cNvPicPr/>
          <p:nvPr/>
        </p:nvPicPr>
        <p:blipFill>
          <a:blip r:embed="rId4" cstate="print"/>
          <a:stretch>
            <a:fillRect/>
          </a:stretch>
        </p:blipFill>
        <p:spPr>
          <a:xfrm>
            <a:off x="8445357" y="896603"/>
            <a:ext cx="1988823" cy="695892"/>
          </a:xfrm>
          <a:prstGeom prst="rect">
            <a:avLst/>
          </a:prstGeom>
        </p:spPr>
      </p:pic>
      <p:pic>
        <p:nvPicPr>
          <p:cNvPr id="8" name="Grafik 7">
            <a:extLst>
              <a:ext uri="{FF2B5EF4-FFF2-40B4-BE49-F238E27FC236}">
                <a16:creationId xmlns:a16="http://schemas.microsoft.com/office/drawing/2014/main" id="{B119FF62-97A0-B64A-89B0-15CA07B70E26}"/>
              </a:ext>
            </a:extLst>
          </p:cNvPr>
          <p:cNvPicPr>
            <a:picLocks noChangeAspect="1"/>
          </p:cNvPicPr>
          <p:nvPr/>
        </p:nvPicPr>
        <p:blipFill>
          <a:blip r:embed="rId5"/>
          <a:stretch>
            <a:fillRect/>
          </a:stretch>
        </p:blipFill>
        <p:spPr>
          <a:xfrm>
            <a:off x="3836096" y="3216458"/>
            <a:ext cx="4519808" cy="3013205"/>
          </a:xfrm>
          <a:prstGeom prst="rect">
            <a:avLst/>
          </a:prstGeom>
        </p:spPr>
      </p:pic>
    </p:spTree>
    <p:extLst>
      <p:ext uri="{BB962C8B-B14F-4D97-AF65-F5344CB8AC3E}">
        <p14:creationId xmlns:p14="http://schemas.microsoft.com/office/powerpoint/2010/main" val="363732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587466" y="1708490"/>
            <a:ext cx="9662637" cy="3785652"/>
          </a:xfrm>
          <a:prstGeom prst="rect">
            <a:avLst/>
          </a:prstGeom>
          <a:noFill/>
        </p:spPr>
        <p:txBody>
          <a:bodyPr wrap="square" rtlCol="0">
            <a:spAutoFit/>
          </a:bodyPr>
          <a:lstStyle/>
          <a:p>
            <a:pPr marL="285750" indent="-285750">
              <a:buFont typeface="Arial"/>
              <a:buChar char="•"/>
            </a:pPr>
            <a:r>
              <a:rPr lang="de-DE" dirty="0"/>
              <a:t>(2015 Dr. Lobsang </a:t>
            </a:r>
            <a:r>
              <a:rPr lang="de-DE" dirty="0" err="1"/>
              <a:t>Negi</a:t>
            </a:r>
            <a:r>
              <a:rPr lang="de-DE" dirty="0"/>
              <a:t> &amp; Team: 1. Konzept &amp;  Beispiele für Lernerfahrungen)</a:t>
            </a:r>
            <a:br>
              <a:rPr lang="de-DE" dirty="0"/>
            </a:br>
            <a:endParaRPr lang="de-DE" dirty="0"/>
          </a:p>
          <a:p>
            <a:pPr marL="285750" indent="-285750">
              <a:buFont typeface="Arial"/>
              <a:buChar char="•"/>
            </a:pPr>
            <a:r>
              <a:rPr lang="en-US" dirty="0">
                <a:latin typeface="Calibri" pitchFamily="34" charset="0"/>
                <a:cs typeface="Calibri" pitchFamily="34" charset="0"/>
              </a:rPr>
              <a:t>Sommer 2016 Prof. Negi </a:t>
            </a:r>
            <a:r>
              <a:rPr lang="en-US" dirty="0" err="1">
                <a:latin typeface="Calibri" pitchFamily="34" charset="0"/>
                <a:cs typeface="Calibri" pitchFamily="34" charset="0"/>
              </a:rPr>
              <a:t>im</a:t>
            </a:r>
            <a:r>
              <a:rPr lang="en-US" dirty="0">
                <a:latin typeface="Calibri" pitchFamily="34" charset="0"/>
                <a:cs typeface="Calibri" pitchFamily="34" charset="0"/>
              </a:rPr>
              <a:t> </a:t>
            </a:r>
            <a:r>
              <a:rPr lang="en-US" dirty="0" err="1">
                <a:latin typeface="Calibri" pitchFamily="34" charset="0"/>
                <a:cs typeface="Calibri" pitchFamily="34" charset="0"/>
              </a:rPr>
              <a:t>Tibethaus</a:t>
            </a:r>
            <a:r>
              <a:rPr lang="en-US" dirty="0">
                <a:latin typeface="Calibri" pitchFamily="34" charset="0"/>
                <a:cs typeface="Calibri" pitchFamily="34" charset="0"/>
              </a:rPr>
              <a:t> Frankfurt CBCT® </a:t>
            </a:r>
            <a:r>
              <a:rPr lang="en-US" dirty="0" err="1">
                <a:latin typeface="Calibri" pitchFamily="34" charset="0"/>
                <a:cs typeface="Calibri" pitchFamily="34" charset="0"/>
              </a:rPr>
              <a:t>Kompaktseminar</a:t>
            </a:r>
            <a:r>
              <a:rPr lang="en-US" dirty="0">
                <a:latin typeface="Calibri" pitchFamily="34" charset="0"/>
                <a:cs typeface="Calibri" pitchFamily="34" charset="0"/>
              </a:rPr>
              <a:t>; </a:t>
            </a:r>
            <a:r>
              <a:rPr lang="en-US" dirty="0" err="1">
                <a:latin typeface="Calibri" pitchFamily="34" charset="0"/>
                <a:cs typeface="Calibri" pitchFamily="34" charset="0"/>
              </a:rPr>
              <a:t>vorbereitende</a:t>
            </a:r>
            <a:r>
              <a:rPr lang="en-US" dirty="0">
                <a:latin typeface="Calibri" pitchFamily="34" charset="0"/>
                <a:cs typeface="Calibri" pitchFamily="34" charset="0"/>
              </a:rPr>
              <a:t> </a:t>
            </a:r>
            <a:r>
              <a:rPr lang="en-US" dirty="0" err="1">
                <a:latin typeface="Calibri" pitchFamily="34" charset="0"/>
                <a:cs typeface="Calibri" pitchFamily="34" charset="0"/>
              </a:rPr>
              <a:t>Kooperationsgespräche</a:t>
            </a:r>
            <a:br>
              <a:rPr lang="en-US" dirty="0">
                <a:latin typeface="Calibri" pitchFamily="34" charset="0"/>
                <a:cs typeface="Calibri" pitchFamily="34" charset="0"/>
              </a:rPr>
            </a:br>
            <a:endParaRPr lang="en-US" dirty="0">
              <a:latin typeface="Calibri" pitchFamily="34" charset="0"/>
              <a:cs typeface="Calibri" pitchFamily="34" charset="0"/>
            </a:endParaRPr>
          </a:p>
          <a:p>
            <a:pPr marL="285750" indent="-285750">
              <a:buFont typeface="Arial"/>
              <a:buChar char="•"/>
            </a:pPr>
            <a:r>
              <a:rPr lang="en-US" dirty="0">
                <a:latin typeface="Calibri" pitchFamily="34" charset="0"/>
                <a:cs typeface="Calibri" pitchFamily="34" charset="0"/>
              </a:rPr>
              <a:t>Herbst/</a:t>
            </a:r>
            <a:r>
              <a:rPr lang="en-US" dirty="0" err="1">
                <a:latin typeface="Calibri" pitchFamily="34" charset="0"/>
                <a:cs typeface="Calibri" pitchFamily="34" charset="0"/>
              </a:rPr>
              <a:t>Frühjahr</a:t>
            </a:r>
            <a:r>
              <a:rPr lang="en-US" dirty="0">
                <a:latin typeface="Calibri" pitchFamily="34" charset="0"/>
                <a:cs typeface="Calibri" pitchFamily="34" charset="0"/>
              </a:rPr>
              <a:t> 2016/17	</a:t>
            </a:r>
            <a:r>
              <a:rPr lang="en-US" dirty="0" err="1">
                <a:latin typeface="Calibri" pitchFamily="34" charset="0"/>
                <a:cs typeface="Calibri" pitchFamily="34" charset="0"/>
              </a:rPr>
              <a:t>Beginn</a:t>
            </a:r>
            <a:r>
              <a:rPr lang="en-US" dirty="0">
                <a:latin typeface="Calibri" pitchFamily="34" charset="0"/>
                <a:cs typeface="Calibri" pitchFamily="34" charset="0"/>
              </a:rPr>
              <a:t> der </a:t>
            </a:r>
            <a:r>
              <a:rPr lang="en-US" dirty="0" err="1">
                <a:latin typeface="Calibri" pitchFamily="34" charset="0"/>
                <a:cs typeface="Calibri" pitchFamily="34" charset="0"/>
              </a:rPr>
              <a:t>Übersetzung</a:t>
            </a:r>
            <a:r>
              <a:rPr lang="en-US" dirty="0">
                <a:latin typeface="Calibri" pitchFamily="34" charset="0"/>
                <a:cs typeface="Calibri" pitchFamily="34" charset="0"/>
              </a:rPr>
              <a:t> des Curriculums</a:t>
            </a:r>
            <a:br>
              <a:rPr lang="de-CH" dirty="0"/>
            </a:br>
            <a:endParaRPr lang="de-CH" dirty="0"/>
          </a:p>
          <a:p>
            <a:pPr marL="285750" indent="-285750">
              <a:buFont typeface="Arial"/>
              <a:buChar char="•"/>
            </a:pPr>
            <a:r>
              <a:rPr lang="de-CH" dirty="0"/>
              <a:t>2017 </a:t>
            </a:r>
            <a:r>
              <a:rPr lang="de-DE" dirty="0"/>
              <a:t>Sommer Workshop zur Vorbereitung von </a:t>
            </a:r>
            <a:r>
              <a:rPr lang="de-DE" dirty="0" err="1"/>
              <a:t>PädagogInnen</a:t>
            </a:r>
            <a:r>
              <a:rPr lang="de-DE" dirty="0"/>
              <a:t> Arbeitsbeziehungen mit verschiedenen Schulen in den USA (Georgia, Colorado, Illinois), Indien und Deutschland/Schweiz etabliert.</a:t>
            </a:r>
            <a:br>
              <a:rPr lang="de-DE" dirty="0"/>
            </a:br>
            <a:r>
              <a:rPr lang="en-US" sz="2400" dirty="0">
                <a:latin typeface="Calibri" pitchFamily="34" charset="0"/>
                <a:cs typeface="Calibri" pitchFamily="34" charset="0"/>
              </a:rPr>
              <a:t>	</a:t>
            </a:r>
          </a:p>
          <a:p>
            <a:pPr marL="285750" indent="-285750">
              <a:buFont typeface="Arial"/>
              <a:buChar char="•"/>
            </a:pPr>
            <a:endParaRPr lang="de-DE" dirty="0">
              <a:solidFill>
                <a:srgbClr val="FF6600"/>
              </a:solidFill>
            </a:endParaRPr>
          </a:p>
          <a:p>
            <a:endParaRPr lang="de-DE" dirty="0"/>
          </a:p>
        </p:txBody>
      </p:sp>
      <p:sp>
        <p:nvSpPr>
          <p:cNvPr id="2" name="Rechteck 1">
            <a:extLst>
              <a:ext uri="{FF2B5EF4-FFF2-40B4-BE49-F238E27FC236}">
                <a16:creationId xmlns:a16="http://schemas.microsoft.com/office/drawing/2014/main" id="{D09FFD35-ABF5-2D41-9293-11BA7D9308F4}"/>
              </a:ext>
            </a:extLst>
          </p:cNvPr>
          <p:cNvSpPr/>
          <p:nvPr/>
        </p:nvSpPr>
        <p:spPr>
          <a:xfrm>
            <a:off x="1587466" y="520727"/>
            <a:ext cx="9017067" cy="954107"/>
          </a:xfrm>
          <a:prstGeom prst="rect">
            <a:avLst/>
          </a:prstGeom>
        </p:spPr>
        <p:txBody>
          <a:bodyPr wrap="square">
            <a:spAutoFit/>
          </a:bodyPr>
          <a:lstStyle/>
          <a:p>
            <a:r>
              <a:rPr lang="en-US" sz="2800" dirty="0" err="1">
                <a:latin typeface="+mj-lt"/>
                <a:cs typeface="Calibri" pitchFamily="34" charset="0"/>
              </a:rPr>
              <a:t>Schritte</a:t>
            </a:r>
            <a:r>
              <a:rPr lang="en-US" sz="2800" dirty="0">
                <a:latin typeface="+mj-lt"/>
                <a:cs typeface="Calibri" pitchFamily="34" charset="0"/>
              </a:rPr>
              <a:t> </a:t>
            </a:r>
            <a:r>
              <a:rPr lang="en-US" sz="2800" dirty="0" err="1">
                <a:latin typeface="+mj-lt"/>
                <a:cs typeface="Calibri" pitchFamily="34" charset="0"/>
              </a:rPr>
              <a:t>zur</a:t>
            </a:r>
            <a:r>
              <a:rPr lang="en-US" sz="2800" dirty="0">
                <a:latin typeface="+mj-lt"/>
                <a:cs typeface="Calibri" pitchFamily="34" charset="0"/>
              </a:rPr>
              <a:t> </a:t>
            </a:r>
            <a:r>
              <a:rPr lang="en-US" sz="2800" dirty="0" err="1">
                <a:latin typeface="+mj-lt"/>
                <a:cs typeface="Calibri" pitchFamily="34" charset="0"/>
              </a:rPr>
              <a:t>Adaptierung</a:t>
            </a:r>
            <a:r>
              <a:rPr lang="en-US" sz="2800" dirty="0">
                <a:latin typeface="+mj-lt"/>
                <a:cs typeface="Calibri" pitchFamily="34" charset="0"/>
              </a:rPr>
              <a:t> &amp; </a:t>
            </a:r>
            <a:r>
              <a:rPr lang="en-US" sz="2800" dirty="0" err="1">
                <a:latin typeface="+mj-lt"/>
                <a:cs typeface="Calibri" pitchFamily="34" charset="0"/>
              </a:rPr>
              <a:t>Umsetzung</a:t>
            </a:r>
            <a:r>
              <a:rPr lang="en-US" sz="2800" dirty="0">
                <a:latin typeface="+mj-lt"/>
                <a:cs typeface="Calibri" pitchFamily="34" charset="0"/>
              </a:rPr>
              <a:t> des </a:t>
            </a:r>
            <a:r>
              <a:rPr lang="en-US" sz="2800" i="1" dirty="0">
                <a:latin typeface="+mj-lt"/>
                <a:cs typeface="Calibri" pitchFamily="34" charset="0"/>
              </a:rPr>
              <a:t>SEE- Learning </a:t>
            </a:r>
            <a:r>
              <a:rPr lang="en-US" sz="2800" dirty="0" err="1">
                <a:latin typeface="+mj-lt"/>
                <a:cs typeface="Calibri" pitchFamily="34" charset="0"/>
              </a:rPr>
              <a:t>Programms</a:t>
            </a:r>
            <a:r>
              <a:rPr lang="en-US" sz="2800" dirty="0">
                <a:latin typeface="+mj-lt"/>
                <a:cs typeface="Calibri" pitchFamily="34" charset="0"/>
              </a:rPr>
              <a:t> </a:t>
            </a:r>
            <a:r>
              <a:rPr lang="en-US" sz="2800" dirty="0" err="1">
                <a:latin typeface="+mj-lt"/>
                <a:cs typeface="Calibri" pitchFamily="34" charset="0"/>
              </a:rPr>
              <a:t>im</a:t>
            </a:r>
            <a:r>
              <a:rPr lang="en-US" sz="2800" dirty="0">
                <a:latin typeface="+mj-lt"/>
                <a:cs typeface="Calibri" pitchFamily="34" charset="0"/>
              </a:rPr>
              <a:t> </a:t>
            </a:r>
            <a:r>
              <a:rPr lang="en-US" sz="2800" dirty="0" err="1">
                <a:latin typeface="+mj-lt"/>
                <a:cs typeface="Calibri" pitchFamily="34" charset="0"/>
              </a:rPr>
              <a:t>deutschsprachigen</a:t>
            </a:r>
            <a:r>
              <a:rPr lang="en-US" sz="2800" dirty="0">
                <a:latin typeface="+mj-lt"/>
                <a:cs typeface="Calibri" pitchFamily="34" charset="0"/>
              </a:rPr>
              <a:t> </a:t>
            </a:r>
            <a:r>
              <a:rPr lang="en-US" sz="2800" dirty="0" err="1">
                <a:latin typeface="+mj-lt"/>
                <a:cs typeface="Calibri" pitchFamily="34" charset="0"/>
              </a:rPr>
              <a:t>Raum</a:t>
            </a:r>
            <a:endParaRPr lang="en-US" sz="2800" dirty="0">
              <a:latin typeface="+mj-lt"/>
              <a:cs typeface="Calibri" pitchFamily="34" charset="0"/>
            </a:endParaRPr>
          </a:p>
        </p:txBody>
      </p:sp>
      <p:pic>
        <p:nvPicPr>
          <p:cNvPr id="9" name="Grafik 8">
            <a:extLst>
              <a:ext uri="{FF2B5EF4-FFF2-40B4-BE49-F238E27FC236}">
                <a16:creationId xmlns:a16="http://schemas.microsoft.com/office/drawing/2014/main" id="{48619D29-052E-394D-A444-1A3952FB7CB6}"/>
              </a:ext>
            </a:extLst>
          </p:cNvPr>
          <p:cNvPicPr>
            <a:picLocks noChangeAspect="1"/>
          </p:cNvPicPr>
          <p:nvPr/>
        </p:nvPicPr>
        <p:blipFill>
          <a:blip r:embed="rId3"/>
          <a:stretch>
            <a:fillRect/>
          </a:stretch>
        </p:blipFill>
        <p:spPr>
          <a:xfrm>
            <a:off x="6351740" y="4446654"/>
            <a:ext cx="3724402" cy="2094976"/>
          </a:xfrm>
          <a:prstGeom prst="rect">
            <a:avLst/>
          </a:prstGeom>
        </p:spPr>
      </p:pic>
    </p:spTree>
    <p:extLst>
      <p:ext uri="{BB962C8B-B14F-4D97-AF65-F5344CB8AC3E}">
        <p14:creationId xmlns:p14="http://schemas.microsoft.com/office/powerpoint/2010/main" val="9385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483403" y="751344"/>
            <a:ext cx="9662637"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itchFamily="34" charset="0"/>
                <a:cs typeface="Calibri" pitchFamily="34" charset="0"/>
              </a:rPr>
              <a:t>Herbst 2017 </a:t>
            </a:r>
            <a:r>
              <a:rPr lang="en-US" dirty="0" err="1">
                <a:latin typeface="Calibri" pitchFamily="34" charset="0"/>
                <a:cs typeface="Calibri" pitchFamily="34" charset="0"/>
              </a:rPr>
              <a:t>Informationsveranstaltungen</a:t>
            </a:r>
            <a:r>
              <a:rPr lang="en-US" dirty="0">
                <a:latin typeface="Calibri" pitchFamily="34" charset="0"/>
                <a:cs typeface="Calibri" pitchFamily="34" charset="0"/>
              </a:rPr>
              <a:t> &amp; </a:t>
            </a:r>
            <a:r>
              <a:rPr lang="en-US" dirty="0" err="1">
                <a:latin typeface="Calibri" pitchFamily="34" charset="0"/>
                <a:cs typeface="Calibri" pitchFamily="34" charset="0"/>
              </a:rPr>
              <a:t>Vorgespräche</a:t>
            </a:r>
            <a:r>
              <a:rPr lang="en-US" dirty="0">
                <a:latin typeface="Calibri" pitchFamily="34" charset="0"/>
                <a:cs typeface="Calibri" pitchFamily="34" charset="0"/>
              </a:rPr>
              <a:t> </a:t>
            </a:r>
            <a:r>
              <a:rPr lang="en-US" dirty="0" err="1">
                <a:latin typeface="Calibri" pitchFamily="34" charset="0"/>
                <a:cs typeface="Calibri" pitchFamily="34" charset="0"/>
              </a:rPr>
              <a:t>für</a:t>
            </a:r>
            <a:r>
              <a:rPr lang="en-US" dirty="0">
                <a:latin typeface="Calibri" pitchFamily="34" charset="0"/>
                <a:cs typeface="Calibri" pitchFamily="34" charset="0"/>
              </a:rPr>
              <a:t> </a:t>
            </a:r>
            <a:r>
              <a:rPr lang="en-US" dirty="0" err="1">
                <a:latin typeface="Calibri" pitchFamily="34" charset="0"/>
                <a:cs typeface="Calibri" pitchFamily="34" charset="0"/>
              </a:rPr>
              <a:t>PädagogInnen</a:t>
            </a:r>
            <a:r>
              <a:rPr lang="en-US" dirty="0">
                <a:latin typeface="Calibri" pitchFamily="34" charset="0"/>
                <a:cs typeface="Calibri" pitchFamily="34" charset="0"/>
              </a:rPr>
              <a:t> </a:t>
            </a:r>
            <a:r>
              <a:rPr lang="en-US" dirty="0" err="1">
                <a:latin typeface="Calibri" pitchFamily="34" charset="0"/>
                <a:cs typeface="Calibri" pitchFamily="34" charset="0"/>
              </a:rPr>
              <a:t>Lehrpersonen</a:t>
            </a:r>
            <a:r>
              <a:rPr lang="en-US" dirty="0">
                <a:latin typeface="Calibri" pitchFamily="34" charset="0"/>
                <a:cs typeface="Calibri" pitchFamily="34" charset="0"/>
              </a:rPr>
              <a:t> &amp; </a:t>
            </a:r>
            <a:r>
              <a:rPr lang="en-US" dirty="0" err="1">
                <a:latin typeface="Calibri" pitchFamily="34" charset="0"/>
                <a:cs typeface="Calibri" pitchFamily="34" charset="0"/>
              </a:rPr>
              <a:t>Rektoren</a:t>
            </a:r>
            <a:r>
              <a:rPr lang="en-US" dirty="0">
                <a:latin typeface="Calibri" pitchFamily="34" charset="0"/>
                <a:cs typeface="Calibri" pitchFamily="34" charset="0"/>
              </a:rPr>
              <a:t> (</a:t>
            </a:r>
            <a:r>
              <a:rPr lang="en-US" dirty="0" err="1">
                <a:latin typeface="Calibri" pitchFamily="34" charset="0"/>
                <a:cs typeface="Calibri" pitchFamily="34" charset="0"/>
              </a:rPr>
              <a:t>DeutschlandSchweiz</a:t>
            </a:r>
            <a:r>
              <a:rPr lang="en-US" dirty="0">
                <a:latin typeface="Calibri" pitchFamily="34" charset="0"/>
                <a:cs typeface="Calibri" pitchFamily="34" charset="0"/>
              </a:rPr>
              <a:t>)</a:t>
            </a:r>
            <a:br>
              <a:rPr lang="en-US" dirty="0">
                <a:latin typeface="Calibri" pitchFamily="34" charset="0"/>
                <a:cs typeface="Calibri" pitchFamily="34" charset="0"/>
              </a:rPr>
            </a:br>
            <a:endParaRPr lang="en-US" dirty="0">
              <a:latin typeface="Calibri" pitchFamily="34" charset="0"/>
              <a:cs typeface="Calibri" pitchFamily="34" charset="0"/>
            </a:endParaRPr>
          </a:p>
          <a:p>
            <a:pPr marL="285750" indent="-285750">
              <a:buFont typeface="Arial" panose="020B0604020202020204" pitchFamily="34" charset="0"/>
              <a:buChar char="•"/>
            </a:pPr>
            <a:r>
              <a:rPr lang="en-US" b="1" dirty="0" err="1">
                <a:latin typeface="Calibri" pitchFamily="34" charset="0"/>
                <a:cs typeface="Calibri" pitchFamily="34" charset="0"/>
              </a:rPr>
              <a:t>Januar</a:t>
            </a:r>
            <a:r>
              <a:rPr lang="en-US" b="1" dirty="0">
                <a:latin typeface="Calibri" pitchFamily="34" charset="0"/>
                <a:cs typeface="Calibri" pitchFamily="34" charset="0"/>
              </a:rPr>
              <a:t> 2018 </a:t>
            </a:r>
            <a:r>
              <a:rPr lang="en-US" b="1" dirty="0" err="1">
                <a:latin typeface="Calibri" pitchFamily="34" charset="0"/>
                <a:cs typeface="Calibri" pitchFamily="34" charset="0"/>
              </a:rPr>
              <a:t>Kombiniertes</a:t>
            </a:r>
            <a:r>
              <a:rPr lang="en-US" b="1" dirty="0">
                <a:latin typeface="Calibri" pitchFamily="34" charset="0"/>
                <a:cs typeface="Calibri" pitchFamily="34" charset="0"/>
              </a:rPr>
              <a:t> </a:t>
            </a:r>
            <a:r>
              <a:rPr lang="en-US" b="1" dirty="0" err="1">
                <a:latin typeface="Calibri" pitchFamily="34" charset="0"/>
                <a:cs typeface="Calibri" pitchFamily="34" charset="0"/>
              </a:rPr>
              <a:t>Kompaktseminar</a:t>
            </a:r>
            <a:r>
              <a:rPr lang="en-US" b="1" dirty="0">
                <a:latin typeface="Calibri" pitchFamily="34" charset="0"/>
                <a:cs typeface="Calibri" pitchFamily="34" charset="0"/>
              </a:rPr>
              <a:t>: CBCT® &amp; SEE Learning </a:t>
            </a:r>
            <a:r>
              <a:rPr lang="en-US" b="1" dirty="0" err="1">
                <a:latin typeface="Calibri" pitchFamily="34" charset="0"/>
                <a:cs typeface="Calibri" pitchFamily="34" charset="0"/>
              </a:rPr>
              <a:t>Vorbereitungsseminar</a:t>
            </a:r>
            <a:r>
              <a:rPr lang="en-US" b="1" dirty="0">
                <a:latin typeface="Calibri" pitchFamily="34" charset="0"/>
                <a:cs typeface="Calibri" pitchFamily="34" charset="0"/>
              </a:rPr>
              <a:t> </a:t>
            </a:r>
            <a:r>
              <a:rPr lang="en-US" b="1" dirty="0" err="1">
                <a:latin typeface="Calibri" pitchFamily="34" charset="0"/>
                <a:cs typeface="Calibri" pitchFamily="34" charset="0"/>
              </a:rPr>
              <a:t>für</a:t>
            </a:r>
            <a:r>
              <a:rPr lang="en-US" b="1" dirty="0">
                <a:latin typeface="Calibri" pitchFamily="34" charset="0"/>
                <a:cs typeface="Calibri" pitchFamily="34" charset="0"/>
              </a:rPr>
              <a:t> </a:t>
            </a:r>
            <a:r>
              <a:rPr lang="en-US" b="1" dirty="0" err="1">
                <a:latin typeface="Calibri" pitchFamily="34" charset="0"/>
                <a:cs typeface="Calibri" pitchFamily="34" charset="0"/>
              </a:rPr>
              <a:t>Lehrpersonen</a:t>
            </a:r>
            <a:r>
              <a:rPr lang="en-US" b="1" dirty="0">
                <a:latin typeface="Calibri" pitchFamily="34" charset="0"/>
                <a:cs typeface="Calibri" pitchFamily="34" charset="0"/>
              </a:rPr>
              <a:t>/ </a:t>
            </a:r>
            <a:r>
              <a:rPr lang="en-US" b="1" dirty="0" err="1">
                <a:latin typeface="Calibri" pitchFamily="34" charset="0"/>
                <a:cs typeface="Calibri" pitchFamily="34" charset="0"/>
              </a:rPr>
              <a:t>Rektoren</a:t>
            </a:r>
            <a:r>
              <a:rPr lang="en-US" b="1" dirty="0">
                <a:latin typeface="Calibri" pitchFamily="34" charset="0"/>
                <a:cs typeface="Calibri" pitchFamily="34" charset="0"/>
              </a:rPr>
              <a:t> und </a:t>
            </a:r>
            <a:r>
              <a:rPr lang="en-US" b="1" dirty="0" err="1">
                <a:latin typeface="Calibri" pitchFamily="34" charset="0"/>
                <a:cs typeface="Calibri" pitchFamily="34" charset="0"/>
              </a:rPr>
              <a:t>Rektorinnen</a:t>
            </a:r>
            <a:r>
              <a:rPr lang="en-US" b="1" dirty="0">
                <a:latin typeface="Calibri" pitchFamily="34" charset="0"/>
                <a:cs typeface="Calibri" pitchFamily="34" charset="0"/>
              </a:rPr>
              <a:t>, </a:t>
            </a:r>
            <a:r>
              <a:rPr lang="en-US" b="1" dirty="0" err="1">
                <a:latin typeface="Calibri" pitchFamily="34" charset="0"/>
                <a:cs typeface="Calibri" pitchFamily="34" charset="0"/>
              </a:rPr>
              <a:t>u.a</a:t>
            </a:r>
            <a:r>
              <a:rPr lang="en-US" b="1" dirty="0">
                <a:latin typeface="Calibri" pitchFamily="34" charset="0"/>
                <a:cs typeface="Calibri" pitchFamily="34" charset="0"/>
              </a:rPr>
              <a:t>.</a:t>
            </a:r>
            <a:br>
              <a:rPr lang="en-US" b="1" dirty="0">
                <a:latin typeface="Calibri" pitchFamily="34" charset="0"/>
                <a:cs typeface="Calibri" pitchFamily="34" charset="0"/>
              </a:rPr>
            </a:br>
            <a:endParaRPr lang="en-US" b="1" dirty="0">
              <a:latin typeface="Calibri" pitchFamily="34" charset="0"/>
              <a:cs typeface="Calibri" pitchFamily="34" charset="0"/>
            </a:endParaRPr>
          </a:p>
          <a:p>
            <a:pPr lvl="0"/>
            <a:endParaRPr lang="en-US" dirty="0">
              <a:latin typeface="Calibri" pitchFamily="34" charset="0"/>
              <a:cs typeface="Calibri" pitchFamily="34" charset="0"/>
            </a:endParaRPr>
          </a:p>
          <a:p>
            <a:pPr marL="285750" indent="-285750">
              <a:buFont typeface="Arial" panose="020B0604020202020204" pitchFamily="34" charset="0"/>
              <a:buChar char="•"/>
            </a:pPr>
            <a:endParaRPr lang="en-US" dirty="0">
              <a:latin typeface="Calibri" panose="020F0502020204030204" pitchFamily="34" charset="0"/>
            </a:endParaRPr>
          </a:p>
          <a:p>
            <a:endParaRPr lang="de-DE" dirty="0"/>
          </a:p>
        </p:txBody>
      </p:sp>
      <p:pic>
        <p:nvPicPr>
          <p:cNvPr id="9" name="Grafik 8">
            <a:extLst>
              <a:ext uri="{FF2B5EF4-FFF2-40B4-BE49-F238E27FC236}">
                <a16:creationId xmlns:a16="http://schemas.microsoft.com/office/drawing/2014/main" id="{B445BBFD-69B1-FE4F-8431-D4EED412790A}"/>
              </a:ext>
            </a:extLst>
          </p:cNvPr>
          <p:cNvPicPr>
            <a:picLocks noChangeAspect="1"/>
          </p:cNvPicPr>
          <p:nvPr/>
        </p:nvPicPr>
        <p:blipFill>
          <a:blip r:embed="rId3"/>
          <a:stretch>
            <a:fillRect/>
          </a:stretch>
        </p:blipFill>
        <p:spPr>
          <a:xfrm>
            <a:off x="3313936" y="2367420"/>
            <a:ext cx="5564128" cy="4173096"/>
          </a:xfrm>
          <a:prstGeom prst="rect">
            <a:avLst/>
          </a:prstGeom>
        </p:spPr>
      </p:pic>
    </p:spTree>
    <p:extLst>
      <p:ext uri="{BB962C8B-B14F-4D97-AF65-F5344CB8AC3E}">
        <p14:creationId xmlns:p14="http://schemas.microsoft.com/office/powerpoint/2010/main" val="363480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FCF309B-D83D-9041-90FF-05555C04B538}"/>
              </a:ext>
            </a:extLst>
          </p:cNvPr>
          <p:cNvSpPr>
            <a:spLocks noGrp="1"/>
          </p:cNvSpPr>
          <p:nvPr>
            <p:ph idx="1"/>
          </p:nvPr>
        </p:nvSpPr>
        <p:spPr>
          <a:xfrm>
            <a:off x="1371600" y="676405"/>
            <a:ext cx="9601200" cy="5190995"/>
          </a:xfrm>
        </p:spPr>
        <p:txBody>
          <a:bodyPr>
            <a:normAutofit lnSpcReduction="10000"/>
          </a:bodyPr>
          <a:lstStyle/>
          <a:p>
            <a:pPr marL="285750" indent="-285750">
              <a:buFont typeface="Arial" panose="020B0604020202020204" pitchFamily="34" charset="0"/>
              <a:buChar char="•"/>
            </a:pPr>
            <a:r>
              <a:rPr lang="en-US" dirty="0">
                <a:latin typeface="Calibri" pitchFamily="34" charset="0"/>
                <a:cs typeface="Calibri" pitchFamily="34" charset="0"/>
              </a:rPr>
              <a:t>2. </a:t>
            </a:r>
            <a:r>
              <a:rPr lang="en-US" dirty="0" err="1">
                <a:latin typeface="Calibri" pitchFamily="34" charset="0"/>
                <a:cs typeface="Calibri" pitchFamily="34" charset="0"/>
              </a:rPr>
              <a:t>Schulhalbjahr</a:t>
            </a:r>
            <a:r>
              <a:rPr lang="en-US" dirty="0">
                <a:latin typeface="Calibri" pitchFamily="34" charset="0"/>
                <a:cs typeface="Calibri" pitchFamily="34" charset="0"/>
              </a:rPr>
              <a:t> </a:t>
            </a:r>
            <a:r>
              <a:rPr lang="en-US" dirty="0" err="1">
                <a:latin typeface="Calibri" pitchFamily="34" charset="0"/>
                <a:cs typeface="Calibri" pitchFamily="34" charset="0"/>
              </a:rPr>
              <a:t>Freie</a:t>
            </a:r>
            <a:r>
              <a:rPr lang="en-US" dirty="0">
                <a:latin typeface="Calibri" pitchFamily="34" charset="0"/>
                <a:cs typeface="Calibri" pitchFamily="34" charset="0"/>
              </a:rPr>
              <a:t> </a:t>
            </a:r>
            <a:r>
              <a:rPr lang="en-US" dirty="0" err="1">
                <a:latin typeface="Calibri" pitchFamily="34" charset="0"/>
                <a:cs typeface="Calibri" pitchFamily="34" charset="0"/>
              </a:rPr>
              <a:t>Probeläufe</a:t>
            </a:r>
            <a:r>
              <a:rPr lang="en-US" dirty="0">
                <a:latin typeface="Calibri" pitchFamily="34" charset="0"/>
                <a:cs typeface="Calibri" pitchFamily="34" charset="0"/>
              </a:rPr>
              <a:t> </a:t>
            </a:r>
            <a:r>
              <a:rPr lang="en-US" dirty="0" err="1">
                <a:latin typeface="Calibri" pitchFamily="34" charset="0"/>
                <a:cs typeface="Calibri" pitchFamily="34" charset="0"/>
              </a:rPr>
              <a:t>einzelner</a:t>
            </a:r>
            <a:r>
              <a:rPr lang="en-US" dirty="0">
                <a:latin typeface="Calibri" pitchFamily="34" charset="0"/>
                <a:cs typeface="Calibri" pitchFamily="34" charset="0"/>
              </a:rPr>
              <a:t> </a:t>
            </a:r>
            <a:r>
              <a:rPr lang="en-US" dirty="0" err="1">
                <a:latin typeface="Calibri" pitchFamily="34" charset="0"/>
                <a:cs typeface="Calibri" pitchFamily="34" charset="0"/>
              </a:rPr>
              <a:t>Unterrichtseinheiten</a:t>
            </a:r>
            <a:r>
              <a:rPr lang="en-US" dirty="0">
                <a:latin typeface="Calibri" pitchFamily="34" charset="0"/>
                <a:cs typeface="Calibri" pitchFamily="34" charset="0"/>
              </a:rPr>
              <a:t>  (</a:t>
            </a:r>
            <a:r>
              <a:rPr lang="en-US" dirty="0" err="1">
                <a:latin typeface="Calibri" pitchFamily="34" charset="0"/>
                <a:cs typeface="Calibri" pitchFamily="34" charset="0"/>
              </a:rPr>
              <a:t>Frühjahr</a:t>
            </a:r>
            <a:r>
              <a:rPr lang="en-US" dirty="0">
                <a:latin typeface="Calibri" pitchFamily="34" charset="0"/>
                <a:cs typeface="Calibri" pitchFamily="34" charset="0"/>
              </a:rPr>
              <a:t>/Sommer; </a:t>
            </a:r>
            <a:r>
              <a:rPr lang="en-US" dirty="0" err="1">
                <a:latin typeface="Calibri" pitchFamily="34" charset="0"/>
                <a:cs typeface="Calibri" pitchFamily="34" charset="0"/>
              </a:rPr>
              <a:t>Unterstützung</a:t>
            </a:r>
            <a:r>
              <a:rPr lang="en-US" dirty="0">
                <a:latin typeface="Calibri" pitchFamily="34" charset="0"/>
                <a:cs typeface="Calibri" pitchFamily="34" charset="0"/>
              </a:rPr>
              <a:t> in Form von </a:t>
            </a:r>
            <a:r>
              <a:rPr lang="en-US" dirty="0" err="1">
                <a:latin typeface="Calibri" pitchFamily="34" charset="0"/>
                <a:cs typeface="Calibri" pitchFamily="34" charset="0"/>
              </a:rPr>
              <a:t>kontinuierlichen</a:t>
            </a:r>
            <a:r>
              <a:rPr lang="en-US" dirty="0">
                <a:latin typeface="Calibri" pitchFamily="34" charset="0"/>
                <a:cs typeface="Calibri" pitchFamily="34" charset="0"/>
              </a:rPr>
              <a:t> </a:t>
            </a:r>
            <a:r>
              <a:rPr lang="en-US" dirty="0" err="1">
                <a:latin typeface="Calibri" pitchFamily="34" charset="0"/>
                <a:cs typeface="Calibri" pitchFamily="34" charset="0"/>
              </a:rPr>
              <a:t>supervisorischen</a:t>
            </a:r>
            <a:r>
              <a:rPr lang="en-US" dirty="0">
                <a:latin typeface="Calibri" pitchFamily="34" charset="0"/>
                <a:cs typeface="Calibri" pitchFamily="34" charset="0"/>
              </a:rPr>
              <a:t> &amp; </a:t>
            </a:r>
            <a:r>
              <a:rPr lang="en-US" dirty="0" err="1">
                <a:latin typeface="Calibri" pitchFamily="34" charset="0"/>
                <a:cs typeface="Calibri" pitchFamily="34" charset="0"/>
              </a:rPr>
              <a:t>curricularen</a:t>
            </a:r>
            <a:r>
              <a:rPr lang="en-US" dirty="0">
                <a:latin typeface="Calibri" pitchFamily="34" charset="0"/>
                <a:cs typeface="Calibri" pitchFamily="34" charset="0"/>
              </a:rPr>
              <a:t> </a:t>
            </a:r>
            <a:r>
              <a:rPr lang="en-US" dirty="0" err="1">
                <a:latin typeface="Calibri" pitchFamily="34" charset="0"/>
                <a:cs typeface="Calibri" pitchFamily="34" charset="0"/>
              </a:rPr>
              <a:t>Fortbildungseinheiten</a:t>
            </a:r>
            <a:endParaRPr lang="en-US" dirty="0">
              <a:latin typeface="Calibri" pitchFamily="34" charset="0"/>
              <a:cs typeface="Calibri" pitchFamily="34" charset="0"/>
            </a:endParaRPr>
          </a:p>
          <a:p>
            <a:pPr marL="285750" indent="-285750">
              <a:buFont typeface="Arial" panose="020B0604020202020204" pitchFamily="34" charset="0"/>
              <a:buChar char="•"/>
            </a:pPr>
            <a:r>
              <a:rPr lang="en-US" dirty="0" err="1">
                <a:latin typeface="Calibri" pitchFamily="34" charset="0"/>
                <a:cs typeface="Calibri" pitchFamily="34" charset="0"/>
              </a:rPr>
              <a:t>Erfahrungsbasierter</a:t>
            </a:r>
            <a:r>
              <a:rPr lang="en-US" dirty="0">
                <a:latin typeface="Calibri" pitchFamily="34" charset="0"/>
                <a:cs typeface="Calibri" pitchFamily="34" charset="0"/>
              </a:rPr>
              <a:t> </a:t>
            </a:r>
            <a:r>
              <a:rPr lang="en-US" dirty="0" err="1">
                <a:latin typeface="Calibri" pitchFamily="34" charset="0"/>
                <a:cs typeface="Calibri" pitchFamily="34" charset="0"/>
              </a:rPr>
              <a:t>Adaptierung</a:t>
            </a:r>
            <a:r>
              <a:rPr lang="en-US" dirty="0">
                <a:latin typeface="Calibri" pitchFamily="34" charset="0"/>
                <a:cs typeface="Calibri" pitchFamily="34" charset="0"/>
              </a:rPr>
              <a:t> &amp; (Herbst) </a:t>
            </a:r>
            <a:r>
              <a:rPr lang="en-US" dirty="0" err="1">
                <a:latin typeface="Calibri" pitchFamily="34" charset="0"/>
                <a:cs typeface="Calibri" pitchFamily="34" charset="0"/>
              </a:rPr>
              <a:t>erste</a:t>
            </a:r>
            <a:r>
              <a:rPr lang="en-US" dirty="0">
                <a:latin typeface="Calibri" pitchFamily="34" charset="0"/>
                <a:cs typeface="Calibri" pitchFamily="34" charset="0"/>
              </a:rPr>
              <a:t> </a:t>
            </a:r>
            <a:r>
              <a:rPr lang="en-US" dirty="0" err="1">
                <a:latin typeface="Calibri" pitchFamily="34" charset="0"/>
                <a:cs typeface="Calibri" pitchFamily="34" charset="0"/>
              </a:rPr>
              <a:t>Pilotierungsphase</a:t>
            </a:r>
            <a:endParaRPr lang="de-CH"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CH" dirty="0">
                <a:latin typeface="Calibri" panose="020F0502020204030204" pitchFamily="34" charset="0"/>
                <a:cs typeface="Calibri" panose="020F0502020204030204" pitchFamily="34" charset="0"/>
              </a:rPr>
              <a:t>2.  SEE Learning im deutschsprachigen Raum Evaluierung der ersten Pilotphase des Schuljahres 2017/18 (Masterarbeit von Julia </a:t>
            </a:r>
            <a:r>
              <a:rPr lang="de-CH" dirty="0" err="1">
                <a:latin typeface="Calibri" panose="020F0502020204030204" pitchFamily="34" charset="0"/>
                <a:cs typeface="Calibri" panose="020F0502020204030204" pitchFamily="34" charset="0"/>
              </a:rPr>
              <a:t>Gieray</a:t>
            </a:r>
            <a:r>
              <a:rPr lang="de-CH" dirty="0">
                <a:latin typeface="Calibri" panose="020F0502020204030204" pitchFamily="34" charset="0"/>
                <a:cs typeface="Calibri" panose="020F0502020204030204" pitchFamily="34" charset="0"/>
              </a:rPr>
              <a:t>) </a:t>
            </a:r>
            <a:br>
              <a:rPr lang="de-CH" dirty="0">
                <a:latin typeface="Calibri" panose="020F0502020204030204" pitchFamily="34" charset="0"/>
                <a:cs typeface="Calibri" panose="020F0502020204030204" pitchFamily="34" charset="0"/>
              </a:rPr>
            </a:br>
            <a:endParaRPr lang="de-CH" dirty="0">
              <a:latin typeface="Calibri" panose="020F0502020204030204" pitchFamily="34" charset="0"/>
              <a:cs typeface="Calibri" panose="020F0502020204030204" pitchFamily="34" charset="0"/>
            </a:endParaRPr>
          </a:p>
          <a:p>
            <a:pPr marL="0" indent="0">
              <a:buNone/>
            </a:pPr>
            <a:r>
              <a:rPr lang="de-CH" b="1" dirty="0">
                <a:latin typeface="Calibri" panose="020F0502020204030204" pitchFamily="34" charset="0"/>
                <a:cs typeface="Calibri" panose="020F0502020204030204" pitchFamily="34" charset="0"/>
              </a:rPr>
              <a:t>Ausblick – nächste Schritte: </a:t>
            </a:r>
          </a:p>
          <a:p>
            <a:pPr marL="285750" indent="-285750">
              <a:buFont typeface="Arial" panose="020B0604020202020204" pitchFamily="34" charset="0"/>
              <a:buChar char="•"/>
            </a:pPr>
            <a:r>
              <a:rPr lang="en-US" dirty="0" err="1">
                <a:latin typeface="Calibri" pitchFamily="34" charset="0"/>
                <a:cs typeface="Calibri" pitchFamily="34" charset="0"/>
              </a:rPr>
              <a:t>Vertiefungsseminar</a:t>
            </a:r>
            <a:r>
              <a:rPr lang="en-US" dirty="0">
                <a:latin typeface="Calibri" pitchFamily="34" charset="0"/>
                <a:cs typeface="Calibri" pitchFamily="34" charset="0"/>
              </a:rPr>
              <a:t>  </a:t>
            </a:r>
            <a:r>
              <a:rPr lang="en-US" dirty="0" err="1">
                <a:latin typeface="Calibri" pitchFamily="34" charset="0"/>
                <a:cs typeface="Calibri" pitchFamily="34" charset="0"/>
              </a:rPr>
              <a:t>für</a:t>
            </a:r>
            <a:r>
              <a:rPr lang="en-US" dirty="0">
                <a:latin typeface="Calibri" pitchFamily="34" charset="0"/>
                <a:cs typeface="Calibri" pitchFamily="34" charset="0"/>
              </a:rPr>
              <a:t> </a:t>
            </a:r>
            <a:r>
              <a:rPr lang="en-US" dirty="0" err="1">
                <a:latin typeface="Calibri" pitchFamily="34" charset="0"/>
                <a:cs typeface="Calibri" pitchFamily="34" charset="0"/>
              </a:rPr>
              <a:t>Lehrpersonen</a:t>
            </a:r>
            <a:r>
              <a:rPr lang="en-US" dirty="0">
                <a:latin typeface="Calibri" pitchFamily="34" charset="0"/>
                <a:cs typeface="Calibri" pitchFamily="34" charset="0"/>
              </a:rPr>
              <a:t>, </a:t>
            </a:r>
            <a:r>
              <a:rPr lang="en-US" dirty="0" err="1">
                <a:latin typeface="Calibri" pitchFamily="34" charset="0"/>
                <a:cs typeface="Calibri" pitchFamily="34" charset="0"/>
              </a:rPr>
              <a:t>Januar</a:t>
            </a:r>
            <a:r>
              <a:rPr lang="en-US" dirty="0">
                <a:latin typeface="Calibri" pitchFamily="34" charset="0"/>
                <a:cs typeface="Calibri" pitchFamily="34" charset="0"/>
              </a:rPr>
              <a:t> 2019 </a:t>
            </a:r>
          </a:p>
          <a:p>
            <a:pPr marL="285750" indent="-285750">
              <a:buFont typeface="Arial" panose="020B0604020202020204" pitchFamily="34" charset="0"/>
              <a:buChar char="•"/>
            </a:pPr>
            <a:r>
              <a:rPr lang="en-US" dirty="0" err="1">
                <a:latin typeface="Calibri" pitchFamily="34" charset="0"/>
                <a:cs typeface="Calibri" pitchFamily="34" charset="0"/>
              </a:rPr>
              <a:t>Finanzierungs</a:t>
            </a:r>
            <a:r>
              <a:rPr lang="en-US" dirty="0">
                <a:latin typeface="Calibri" pitchFamily="34" charset="0"/>
                <a:cs typeface="Calibri" pitchFamily="34" charset="0"/>
              </a:rPr>
              <a:t>- und </a:t>
            </a:r>
            <a:r>
              <a:rPr lang="en-US" dirty="0" err="1">
                <a:latin typeface="Calibri" pitchFamily="34" charset="0"/>
                <a:cs typeface="Calibri" pitchFamily="34" charset="0"/>
              </a:rPr>
              <a:t>Projektanträge</a:t>
            </a:r>
            <a:r>
              <a:rPr lang="en-US" dirty="0">
                <a:latin typeface="Calibri" pitchFamily="34" charset="0"/>
                <a:cs typeface="Calibri" pitchFamily="34" charset="0"/>
              </a:rPr>
              <a:t> </a:t>
            </a:r>
            <a:r>
              <a:rPr lang="en-US" dirty="0" err="1">
                <a:latin typeface="Calibri" pitchFamily="34" charset="0"/>
                <a:cs typeface="Calibri" pitchFamily="34" charset="0"/>
              </a:rPr>
              <a:t>zur</a:t>
            </a:r>
            <a:r>
              <a:rPr lang="en-US" dirty="0">
                <a:latin typeface="Calibri" pitchFamily="34" charset="0"/>
                <a:cs typeface="Calibri" pitchFamily="34" charset="0"/>
              </a:rPr>
              <a:t> </a:t>
            </a:r>
            <a:r>
              <a:rPr lang="en-US" dirty="0" err="1">
                <a:latin typeface="Calibri" pitchFamily="34" charset="0"/>
                <a:cs typeface="Calibri" pitchFamily="34" charset="0"/>
              </a:rPr>
              <a:t>Förderung</a:t>
            </a:r>
            <a:r>
              <a:rPr lang="en-US" dirty="0">
                <a:latin typeface="Calibri" pitchFamily="34" charset="0"/>
                <a:cs typeface="Calibri" pitchFamily="34" charset="0"/>
              </a:rPr>
              <a:t> und </a:t>
            </a:r>
            <a:r>
              <a:rPr lang="en-US" dirty="0" err="1">
                <a:latin typeface="Calibri" pitchFamily="34" charset="0"/>
                <a:cs typeface="Calibri" pitchFamily="34" charset="0"/>
              </a:rPr>
              <a:t>Implementierung</a:t>
            </a:r>
            <a:r>
              <a:rPr lang="en-US" dirty="0">
                <a:latin typeface="Calibri" pitchFamily="34" charset="0"/>
                <a:cs typeface="Calibri" pitchFamily="34" charset="0"/>
              </a:rPr>
              <a:t> von SEE Learning (Deutschland, Schweiz) </a:t>
            </a:r>
          </a:p>
          <a:p>
            <a:pPr marL="285750" indent="-285750">
              <a:buFont typeface="Arial" panose="020B0604020202020204" pitchFamily="34" charset="0"/>
              <a:buChar char="•"/>
            </a:pPr>
            <a:r>
              <a:rPr lang="en-US" dirty="0" err="1">
                <a:latin typeface="Calibri" pitchFamily="34" charset="0"/>
                <a:cs typeface="Calibri" pitchFamily="34" charset="0"/>
              </a:rPr>
              <a:t>Laufende</a:t>
            </a:r>
            <a:r>
              <a:rPr lang="en-US" dirty="0">
                <a:latin typeface="Calibri" pitchFamily="34" charset="0"/>
                <a:cs typeface="Calibri" pitchFamily="34" charset="0"/>
              </a:rPr>
              <a:t> </a:t>
            </a:r>
            <a:r>
              <a:rPr lang="en-US" dirty="0" err="1">
                <a:latin typeface="Calibri" pitchFamily="34" charset="0"/>
                <a:cs typeface="Calibri" pitchFamily="34" charset="0"/>
              </a:rPr>
              <a:t>Übersetzung</a:t>
            </a:r>
            <a:r>
              <a:rPr lang="en-US" dirty="0">
                <a:latin typeface="Calibri" pitchFamily="34" charset="0"/>
                <a:cs typeface="Calibri" pitchFamily="34" charset="0"/>
              </a:rPr>
              <a:t> und </a:t>
            </a:r>
            <a:r>
              <a:rPr lang="en-US" dirty="0" err="1">
                <a:latin typeface="Calibri" pitchFamily="34" charset="0"/>
                <a:cs typeface="Calibri" pitchFamily="34" charset="0"/>
              </a:rPr>
              <a:t>Anpassung</a:t>
            </a:r>
            <a:r>
              <a:rPr lang="en-US" dirty="0">
                <a:latin typeface="Calibri" pitchFamily="34" charset="0"/>
                <a:cs typeface="Calibri" pitchFamily="34" charset="0"/>
              </a:rPr>
              <a:t> des Curriculums </a:t>
            </a:r>
          </a:p>
          <a:p>
            <a:pPr marL="285750" indent="-285750">
              <a:buFont typeface="Arial" panose="020B0604020202020204" pitchFamily="34" charset="0"/>
              <a:buChar char="•"/>
            </a:pPr>
            <a:r>
              <a:rPr lang="en-US" dirty="0" err="1">
                <a:latin typeface="Calibri" pitchFamily="34" charset="0"/>
                <a:cs typeface="Calibri" pitchFamily="34" charset="0"/>
              </a:rPr>
              <a:t>Teilnahme</a:t>
            </a:r>
            <a:r>
              <a:rPr lang="en-US" dirty="0">
                <a:latin typeface="Calibri" pitchFamily="34" charset="0"/>
                <a:cs typeface="Calibri" pitchFamily="34" charset="0"/>
              </a:rPr>
              <a:t> am </a:t>
            </a:r>
            <a:r>
              <a:rPr lang="en-US" dirty="0" err="1">
                <a:latin typeface="Calibri" pitchFamily="34" charset="0"/>
                <a:cs typeface="Calibri" pitchFamily="34" charset="0"/>
              </a:rPr>
              <a:t>internationalen</a:t>
            </a:r>
            <a:r>
              <a:rPr lang="en-US" dirty="0">
                <a:latin typeface="Calibri" pitchFamily="34" charset="0"/>
                <a:cs typeface="Calibri" pitchFamily="34" charset="0"/>
              </a:rPr>
              <a:t> See learning </a:t>
            </a:r>
            <a:r>
              <a:rPr lang="en-US" dirty="0" err="1">
                <a:latin typeface="Calibri" pitchFamily="34" charset="0"/>
                <a:cs typeface="Calibri" pitchFamily="34" charset="0"/>
              </a:rPr>
              <a:t>Lancierung</a:t>
            </a:r>
            <a:r>
              <a:rPr lang="en-US" dirty="0">
                <a:latin typeface="Calibri" pitchFamily="34" charset="0"/>
                <a:cs typeface="Calibri" pitchFamily="34" charset="0"/>
              </a:rPr>
              <a:t> </a:t>
            </a:r>
            <a:r>
              <a:rPr lang="en-US" dirty="0" err="1">
                <a:latin typeface="Calibri" pitchFamily="34" charset="0"/>
                <a:cs typeface="Calibri" pitchFamily="34" charset="0"/>
              </a:rPr>
              <a:t>im</a:t>
            </a:r>
            <a:r>
              <a:rPr lang="en-US" dirty="0">
                <a:latin typeface="Calibri" pitchFamily="34" charset="0"/>
                <a:cs typeface="Calibri" pitchFamily="34" charset="0"/>
              </a:rPr>
              <a:t>  April 2019 in Neu Delhi, </a:t>
            </a:r>
            <a:r>
              <a:rPr lang="en-US" dirty="0" err="1">
                <a:latin typeface="Calibri" pitchFamily="34" charset="0"/>
                <a:cs typeface="Calibri" pitchFamily="34" charset="0"/>
              </a:rPr>
              <a:t>Indien</a:t>
            </a:r>
            <a:r>
              <a:rPr lang="en-US" dirty="0">
                <a:latin typeface="Calibri" pitchFamily="34" charset="0"/>
                <a:cs typeface="Calibri" pitchFamily="34" charset="0"/>
              </a:rPr>
              <a:t>  </a:t>
            </a:r>
            <a:endParaRPr lang="de-CH" dirty="0"/>
          </a:p>
          <a:p>
            <a:endParaRPr lang="de-DE" dirty="0"/>
          </a:p>
        </p:txBody>
      </p:sp>
    </p:spTree>
    <p:extLst>
      <p:ext uri="{BB962C8B-B14F-4D97-AF65-F5344CB8AC3E}">
        <p14:creationId xmlns:p14="http://schemas.microsoft.com/office/powerpoint/2010/main" val="3545857355"/>
      </p:ext>
    </p:extLst>
  </p:cSld>
  <p:clrMapOvr>
    <a:masterClrMapping/>
  </p:clrMapOvr>
</p:sld>
</file>

<file path=ppt/theme/theme1.xml><?xml version="1.0" encoding="utf-8"?>
<a:theme xmlns:a="http://schemas.openxmlformats.org/drawingml/2006/main" name="Zuschnei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Ernte</Template>
  <TotalTime>0</TotalTime>
  <Words>699</Words>
  <Application>Microsoft Macintosh PowerPoint</Application>
  <PresentationFormat>Breitbild</PresentationFormat>
  <Paragraphs>146</Paragraphs>
  <Slides>15</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Franklin Gothic Book</vt:lpstr>
      <vt:lpstr>Mangal</vt:lpstr>
      <vt:lpstr>Zuschneiden</vt:lpstr>
      <vt:lpstr>See Learning</vt:lpstr>
      <vt:lpstr>PowerPoint-Präsentation</vt:lpstr>
      <vt:lpstr>PowerPoint-Präsentation</vt:lpstr>
      <vt:lpstr>PowerPoint-Präsentation</vt:lpstr>
      <vt:lpstr>Hintergrund </vt:lpstr>
      <vt:lpstr>PowerPoint-Präsentation</vt:lpstr>
      <vt:lpstr>PowerPoint-Präsentation</vt:lpstr>
      <vt:lpstr>PowerPoint-Präsentation</vt:lpstr>
      <vt:lpstr>PowerPoint-Präsentation</vt:lpstr>
      <vt:lpstr>Konzeptueller Rahmen  </vt:lpstr>
      <vt:lpstr>9 Komponenten: 3 Bereiche 3 Dimensionen </vt:lpstr>
      <vt:lpstr> </vt:lpstr>
      <vt:lpstr>PowerPoint-Präsentation</vt:lpstr>
      <vt:lpstr>PowerPoint-Präsentation</vt:lpstr>
      <vt:lpstr>Mentale Hygiene - Emotionale Hygiene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Learning</dc:title>
  <dc:creator>Gabriel Roth</dc:creator>
  <cp:lastModifiedBy>Silvia Wiesmann</cp:lastModifiedBy>
  <cp:revision>38</cp:revision>
  <cp:lastPrinted>2018-03-10T13:11:21Z</cp:lastPrinted>
  <dcterms:created xsi:type="dcterms:W3CDTF">2018-02-26T12:00:42Z</dcterms:created>
  <dcterms:modified xsi:type="dcterms:W3CDTF">2018-11-18T11:22:44Z</dcterms:modified>
</cp:coreProperties>
</file>